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924" r:id="rId5"/>
  </p:sldMasterIdLst>
  <p:notesMasterIdLst>
    <p:notesMasterId r:id="rId23"/>
  </p:notesMasterIdLst>
  <p:handoutMasterIdLst>
    <p:handoutMasterId r:id="rId24"/>
  </p:handoutMasterIdLst>
  <p:sldIdLst>
    <p:sldId id="288" r:id="rId6"/>
    <p:sldId id="297" r:id="rId7"/>
    <p:sldId id="301" r:id="rId8"/>
    <p:sldId id="300" r:id="rId9"/>
    <p:sldId id="287" r:id="rId10"/>
    <p:sldId id="302" r:id="rId11"/>
    <p:sldId id="274" r:id="rId12"/>
    <p:sldId id="271" r:id="rId13"/>
    <p:sldId id="298" r:id="rId14"/>
    <p:sldId id="273" r:id="rId15"/>
    <p:sldId id="293" r:id="rId16"/>
    <p:sldId id="279" r:id="rId17"/>
    <p:sldId id="304" r:id="rId18"/>
    <p:sldId id="303" r:id="rId19"/>
    <p:sldId id="281" r:id="rId20"/>
    <p:sldId id="305" r:id="rId21"/>
    <p:sldId id="290" r:id="rId22"/>
  </p:sldIdLst>
  <p:sldSz cx="9144000" cy="6858000" type="screen4x3"/>
  <p:notesSz cx="6858000" cy="9144000"/>
  <p:defaultTextStyle>
    <a:defPPr>
      <a:defRPr lang="fa-IR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hrdad" initials="m" lastIdx="4" clrIdx="0">
    <p:extLst>
      <p:ext uri="{19B8F6BF-5375-455C-9EA6-DF929625EA0E}">
        <p15:presenceInfo xmlns:p15="http://schemas.microsoft.com/office/powerpoint/2012/main" userId="mehrdad" providerId="None"/>
      </p:ext>
    </p:extLst>
  </p:cmAuthor>
  <p:cmAuthor id="2" name="ASUS" initials="A" lastIdx="1" clrIdx="1">
    <p:extLst>
      <p:ext uri="{19B8F6BF-5375-455C-9EA6-DF929625EA0E}">
        <p15:presenceInfo xmlns:p15="http://schemas.microsoft.com/office/powerpoint/2012/main" userId="ASUS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81" autoAdjust="0"/>
    <p:restoredTop sz="93122" autoAdjust="0"/>
  </p:normalViewPr>
  <p:slideViewPr>
    <p:cSldViewPr>
      <p:cViewPr varScale="1">
        <p:scale>
          <a:sx n="113" d="100"/>
          <a:sy n="113" d="100"/>
        </p:scale>
        <p:origin x="642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860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3-06-12T10:18:34.269" idx="3">
    <p:pos x="4097" y="462"/>
    <p:text>توضییحات کلی و تیتروار آورده شود</p:text>
    <p:extLst>
      <p:ext uri="{C676402C-5697-4E1C-873F-D02D1690AC5C}">
        <p15:threadingInfo xmlns:p15="http://schemas.microsoft.com/office/powerpoint/2012/main" timeZoneBias="-21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2D0DC34E-8D79-4E39-BB1C-709822F65E9B}" type="datetimeFigureOut">
              <a:rPr lang="fa-IR"/>
              <a:pPr>
                <a:defRPr/>
              </a:pPr>
              <a:t>29/12/1446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fld id="{11FF0D52-82F6-4F20-AA07-ED4540166CCF}" type="slidenum">
              <a:rPr lang="fa-IR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57363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EB31552-3B9F-4248-9BCA-764D5901B8E9}" type="datetimeFigureOut">
              <a:rPr lang="fa-IR"/>
              <a:pPr>
                <a:defRPr/>
              </a:pPr>
              <a:t>29/12/1446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fa-I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fld id="{E0791163-FF34-4304-B0EF-F7B059C7C6C4}" type="slidenum">
              <a:rPr lang="fa-IR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30031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23CD6E-AF2F-4636-BB08-82B7BED3F0F7}" type="slidenum">
              <a:rPr lang="fa-IR">
                <a:latin typeface="Calibri" panose="020F0502020204030204" pitchFamily="34" charset="0"/>
              </a:rPr>
              <a:pPr eaLnBrk="1" hangingPunct="1"/>
              <a:t>1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5204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F35F07A-7851-4022-B08B-DDEE30FB6AB5}" type="slidenum">
              <a:rPr lang="fa-IR">
                <a:latin typeface="Calibri" panose="020F0502020204030204" pitchFamily="34" charset="0"/>
              </a:rPr>
              <a:pPr eaLnBrk="1" hangingPunct="1"/>
              <a:t>15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80260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4B8B08DB-82A1-4035-954C-453951D1C5B1}" type="slidenum">
              <a:rPr lang="fa-IR">
                <a:latin typeface="Calibri" panose="020F0502020204030204" pitchFamily="34" charset="0"/>
              </a:rPr>
              <a:pPr eaLnBrk="1" hangingPunct="1"/>
              <a:t>17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651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2CED913-DC06-4719-9BA9-345DAFF95A1B}" type="slidenum">
              <a:rPr lang="fa-IR">
                <a:latin typeface="Calibri" panose="020F0502020204030204" pitchFamily="34" charset="0"/>
              </a:rPr>
              <a:pPr eaLnBrk="1" hangingPunct="1"/>
              <a:t>2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89479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59F116-6328-4E31-9E27-6E0A5ED42BEE}" type="slidenum">
              <a:rPr lang="fa-IR">
                <a:latin typeface="Calibri" panose="020F0502020204030204" pitchFamily="34" charset="0"/>
              </a:rPr>
              <a:pPr eaLnBrk="1" hangingPunct="1"/>
              <a:t>5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850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9C47F124-A171-46F0-9077-FBD6DFEACCB3}" type="slidenum">
              <a:rPr lang="fa-IR">
                <a:latin typeface="Calibri" panose="020F0502020204030204" pitchFamily="34" charset="0"/>
              </a:rPr>
              <a:pPr eaLnBrk="1" hangingPunct="1"/>
              <a:t>7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1340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7410CBC4-5B5C-4691-9593-28F69019694E}" type="slidenum">
              <a:rPr lang="fa-IR">
                <a:latin typeface="Calibri" panose="020F0502020204030204" pitchFamily="34" charset="0"/>
              </a:rPr>
              <a:pPr eaLnBrk="1" hangingPunct="1"/>
              <a:t>8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2680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CB826944-4B30-40E2-8B5A-A53FB994167E}" type="slidenum">
              <a:rPr lang="fa-IR">
                <a:latin typeface="Calibri" panose="020F0502020204030204" pitchFamily="34" charset="0"/>
              </a:rPr>
              <a:pPr eaLnBrk="1" hangingPunct="1"/>
              <a:t>9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6366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79536C4-52FB-49CA-8858-75481C001EBB}" type="slidenum">
              <a:rPr lang="fa-IR">
                <a:latin typeface="Calibri" panose="020F0502020204030204" pitchFamily="34" charset="0"/>
              </a:rPr>
              <a:pPr eaLnBrk="1" hangingPunct="1"/>
              <a:t>10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8183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1A967C3A-5839-49B3-B601-80E67AEAC43B}" type="slidenum">
              <a:rPr lang="fa-IR">
                <a:latin typeface="Calibri" panose="020F0502020204030204" pitchFamily="34" charset="0"/>
              </a:rPr>
              <a:pPr eaLnBrk="1" hangingPunct="1"/>
              <a:t>11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44458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3B6A07A-1F78-44C6-A217-346BB30398F4}" type="slidenum">
              <a:rPr lang="fa-IR">
                <a:latin typeface="Calibri" panose="020F0502020204030204" pitchFamily="34" charset="0"/>
              </a:rPr>
              <a:pPr eaLnBrk="1" hangingPunct="1"/>
              <a:t>12</a:t>
            </a:fld>
            <a:endParaRPr lang="fa-IR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513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:p14="http://schemas.microsoft.com/office/powerpoint/2010/main" val="2214392720"/>
      </p:ext>
    </p:extLst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53151239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669365716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595037419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4054679916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25308980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926137143"/>
      </p:ext>
    </p:extLst>
  </p:cSld>
  <p:clrMapOvr>
    <a:masterClrMapping/>
  </p:clrMapOvr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81406671"/>
      </p:ext>
    </p:extLst>
  </p:cSld>
  <p:clrMapOvr>
    <a:masterClrMapping/>
  </p:clrMapOvr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18707682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pPr>
              <a:defRPr/>
            </a:pPr>
            <a:fld id="{3CE6E087-800B-4138-8EAD-B3AB67B52FD6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69C3C852-D4BA-4806-AA99-BCE77F0038FE}" type="slidenum">
              <a:rPr lang="fa-IR" smtClean="0"/>
              <a:pPr/>
              <a:t>‹#›</a:t>
            </a:fld>
            <a:r>
              <a:rPr lang="fa-IR"/>
              <a:t> از   20 </a:t>
            </a:r>
          </a:p>
        </p:txBody>
      </p:sp>
    </p:spTree>
    <p:extLst>
      <p:ext uri="{BB962C8B-B14F-4D97-AF65-F5344CB8AC3E}">
        <p14:creationId xmlns:p14="http://schemas.microsoft.com/office/powerpoint/2010/main" val="2521826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79998738"/>
      </p:ext>
    </p:extLst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2864449123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69284678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B1BE6-279E-4A2C-9F66-3BFFC1227394}" type="datetimeFigureOut">
              <a:rPr lang="en-US" smtClean="0"/>
              <a:t>6/25/2025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66BB48-8314-4DF1-8A04-807C68CDFE7F}" type="slidenum">
              <a:rPr lang="fa-IR" smtClean="0"/>
              <a:pPr/>
              <a:t>‹#›</a:t>
            </a:fld>
            <a:r>
              <a:rPr lang="fa-IR"/>
              <a:t> از   20 </a:t>
            </a:r>
          </a:p>
        </p:txBody>
      </p:sp>
    </p:spTree>
    <p:extLst>
      <p:ext uri="{BB962C8B-B14F-4D97-AF65-F5344CB8AC3E}">
        <p14:creationId xmlns:p14="http://schemas.microsoft.com/office/powerpoint/2010/main" val="2781601877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108871380"/>
      </p:ext>
    </p:extLst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37781439"/>
      </p:ext>
    </p:extLst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29807352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8726801D-AC16-4165-A0A1-04D350E4A9C2}" type="datetime8">
              <a:rPr lang="fa-IR" smtClean="0"/>
              <a:pPr>
                <a:defRPr/>
              </a:pPr>
              <a:t>25 ژوئن 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6C4914C-D1FB-47B8-8CC6-2914A7B2254D}" type="slidenum">
              <a:rPr lang="fa-IR" smtClean="0"/>
              <a:pPr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881800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  <p:sldLayoutId id="2147483941" r:id="rId17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omments" Target="../comments/commen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8450DD48-9D34-47E1-9132-C751D3B6F692}" type="slidenum"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pPr eaLnBrk="1" hangingPunct="1"/>
              <a:t>1</a:t>
            </a:fld>
            <a:r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از 20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80251" y="4941168"/>
            <a:ext cx="70904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a-IR" sz="2800" b="1" dirty="0">
                <a:cs typeface="B Nazanin" panose="00000400000000000000" pitchFamily="2" charset="-78"/>
              </a:rPr>
              <a:t>ارائه درخواست استقرار در مرکز رشد – پیش رشد و رشد</a:t>
            </a:r>
            <a:endParaRPr lang="en-US" sz="2800" b="1" dirty="0"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69893" y="2060848"/>
            <a:ext cx="471111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sz="9600" dirty="0">
                <a:latin typeface="IranNastaliq" panose="02020505000000020003" pitchFamily="18" charset="0"/>
                <a:cs typeface="IranNastaliq" panose="02020505000000020003" pitchFamily="18" charset="0"/>
              </a:rPr>
              <a:t>به نام خداوند جان و خرد</a:t>
            </a:r>
            <a:endParaRPr lang="en-US" sz="9600" dirty="0">
              <a:latin typeface="IranNastaliq" panose="02020505000000020003" pitchFamily="18" charset="0"/>
              <a:cs typeface="IranNastaliq" panose="02020505000000020003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39850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توجیه نوآورانه بودن ايده </a:t>
            </a:r>
          </a:p>
        </p:txBody>
      </p:sp>
      <p:sp>
        <p:nvSpPr>
          <p:cNvPr id="13315" name="Content Placeholder 3"/>
          <p:cNvSpPr>
            <a:spLocks noGrp="1"/>
          </p:cNvSpPr>
          <p:nvPr>
            <p:ph idx="1"/>
          </p:nvPr>
        </p:nvSpPr>
        <p:spPr>
          <a:xfrm>
            <a:off x="1115616" y="1538574"/>
            <a:ext cx="7704667" cy="4934724"/>
          </a:xfrm>
        </p:spPr>
        <p:txBody>
          <a:bodyPr>
            <a:normAutofit/>
          </a:bodyPr>
          <a:lstStyle/>
          <a:p>
            <a:pPr algn="r" rtl="1"/>
            <a:r>
              <a:rPr lang="fa-IR" altLang="fa-IR" dirty="0">
                <a:cs typeface="B Koodak" panose="00000700000000000000" pitchFamily="2" charset="-78"/>
              </a:rPr>
              <a:t>سطح تکنولوژی</a:t>
            </a:r>
          </a:p>
          <a:p>
            <a:pPr algn="r" rtl="1"/>
            <a:endParaRPr lang="en-US" altLang="fa-IR" dirty="0">
              <a:cs typeface="B Koodak" panose="00000700000000000000" pitchFamily="2" charset="-78"/>
            </a:endParaRPr>
          </a:p>
          <a:p>
            <a:pPr algn="r" rtl="1"/>
            <a:endParaRPr lang="fa-IR" altLang="fa-IR" dirty="0">
              <a:cs typeface="B Koodak" panose="00000700000000000000" pitchFamily="2" charset="-78"/>
            </a:endParaRPr>
          </a:p>
          <a:p>
            <a:pPr algn="r" rtl="1"/>
            <a:r>
              <a:rPr lang="fa-IR" altLang="fa-IR" dirty="0">
                <a:cs typeface="B Koodak" panose="00000700000000000000" pitchFamily="2" charset="-78"/>
              </a:rPr>
              <a:t>توضیح جنبه های نوآورانه </a:t>
            </a:r>
          </a:p>
          <a:p>
            <a:pPr algn="r" rtl="1"/>
            <a:endParaRPr lang="en-US" altLang="fa-IR" dirty="0">
              <a:cs typeface="B Koodak" panose="00000700000000000000" pitchFamily="2" charset="-78"/>
            </a:endParaRPr>
          </a:p>
          <a:p>
            <a:pPr algn="r" rtl="1"/>
            <a:endParaRPr lang="fa-IR" altLang="fa-IR" dirty="0">
              <a:cs typeface="B Koodak" panose="00000700000000000000" pitchFamily="2" charset="-78"/>
            </a:endParaRPr>
          </a:p>
          <a:p>
            <a:pPr algn="r" rtl="1"/>
            <a:r>
              <a:rPr lang="fa-IR" altLang="fa-IR" dirty="0">
                <a:cs typeface="B Koodak" panose="00000700000000000000" pitchFamily="2" charset="-78"/>
              </a:rPr>
              <a:t> سطح نوظهوری ایده در کشور</a:t>
            </a:r>
          </a:p>
          <a:p>
            <a:pPr algn="r" rtl="1"/>
            <a:endParaRPr lang="fa-IR" altLang="fa-IR" dirty="0">
              <a:cs typeface="B Koodak" panose="00000700000000000000" pitchFamily="2" charset="-78"/>
            </a:endParaRPr>
          </a:p>
          <a:p>
            <a:pPr algn="r" rtl="1" eaLnBrk="1" hangingPunct="1"/>
            <a:endParaRPr lang="fa-IR" altLang="fa-IR" dirty="0">
              <a:cs typeface="B Koodak" panose="00000700000000000000" pitchFamily="2" charset="-78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E0C3E4B7-A948-4AF4-B191-3C8FAF9861B9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10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6941" y="845840"/>
            <a:ext cx="8229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مراحل برنامه كاري هسته در دوره رشد مقدماتي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99C02852-6A1B-4687-881E-8FA9C0F3BCB6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11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85804" y="2060848"/>
            <a:ext cx="8229600" cy="4824536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fa-IR" sz="2400" dirty="0">
                <a:latin typeface="IranNastaliq" pitchFamily="18" charset="0"/>
                <a:cs typeface="B Koodak" panose="00000700000000000000" pitchFamily="2" charset="-78"/>
              </a:rPr>
              <a:t>محور برنامه کاری در دوره 6 ماهه</a:t>
            </a: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fa-IR" sz="2400" dirty="0">
                <a:latin typeface="IranNastaliq" pitchFamily="18" charset="0"/>
                <a:cs typeface="B Koodak" panose="00000700000000000000" pitchFamily="2" charset="-78"/>
              </a:rPr>
              <a:t>برنامه در قالب زمان</a:t>
            </a: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r>
              <a:rPr lang="fa-IR" sz="2400" dirty="0">
                <a:latin typeface="IranNastaliq" pitchFamily="18" charset="0"/>
                <a:cs typeface="B Koodak" panose="00000700000000000000" pitchFamily="2" charset="-78"/>
              </a:rPr>
              <a:t>برنامه مالی این دوره</a:t>
            </a: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q"/>
              <a:defRPr/>
            </a:pPr>
            <a:endParaRPr lang="en-US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fontAlgn="auto">
              <a:spcAft>
                <a:spcPts val="0"/>
              </a:spcAft>
              <a:defRPr/>
            </a:pPr>
            <a:endParaRPr lang="fa-IR" sz="3200" dirty="0">
              <a:latin typeface="IranNastaliq" pitchFamily="18" charset="0"/>
              <a:cs typeface="B Titr" panose="000007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newsflash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Content Placeholder 3"/>
          <p:cNvSpPr>
            <a:spLocks noGrp="1"/>
          </p:cNvSpPr>
          <p:nvPr>
            <p:ph idx="1"/>
          </p:nvPr>
        </p:nvSpPr>
        <p:spPr>
          <a:xfrm>
            <a:off x="619624" y="1556792"/>
            <a:ext cx="7704667" cy="3332816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ln w="3175" cmpd="sng">
                  <a:noFill/>
                </a:ln>
                <a:solidFill>
                  <a:prstClr val="black"/>
                </a:solidFill>
                <a:latin typeface="IranNastaliq" pitchFamily="18" charset="0"/>
                <a:ea typeface="+mj-ea"/>
                <a:cs typeface="B Koodak" panose="00000700000000000000" pitchFamily="2" charset="-78"/>
              </a:rPr>
              <a:t>فرصت هاي فروش (حال و آینده)</a:t>
            </a:r>
          </a:p>
          <a:p>
            <a:pPr algn="r" rtl="1"/>
            <a:r>
              <a:rPr lang="fa-IR" dirty="0">
                <a:ln w="3175" cmpd="sng">
                  <a:noFill/>
                </a:ln>
                <a:solidFill>
                  <a:prstClr val="black"/>
                </a:solidFill>
                <a:latin typeface="IranNastaliq" pitchFamily="18" charset="0"/>
                <a:ea typeface="+mj-ea"/>
                <a:cs typeface="B Koodak" panose="00000700000000000000" pitchFamily="2" charset="-78"/>
              </a:rPr>
              <a:t> بررسی بازار</a:t>
            </a:r>
            <a:endParaRPr lang="fa-IR" altLang="fa-IR" dirty="0">
              <a:cs typeface="B Koodak" panose="00000700000000000000" pitchFamily="2" charset="-78"/>
            </a:endParaRPr>
          </a:p>
        </p:txBody>
      </p:sp>
      <p:sp>
        <p:nvSpPr>
          <p:cNvPr id="7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B7BE58FA-8546-4CAE-B534-03D38239A2C6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12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85804" y="571488"/>
            <a:ext cx="8229600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توجیه اقتصادی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43607"/>
          </a:xfrm>
        </p:spPr>
        <p:txBody>
          <a:bodyPr>
            <a:normAutofit/>
          </a:bodyPr>
          <a:lstStyle/>
          <a:p>
            <a:r>
              <a:rPr lang="fa-IR" sz="3600" dirty="0">
                <a:cs typeface="B Titr" panose="00000700000000000000" pitchFamily="2" charset="-78"/>
              </a:rPr>
              <a:t>اعتبارات مورد نیاز</a:t>
            </a:r>
            <a:endParaRPr lang="en-US" sz="36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700808"/>
            <a:ext cx="6408712" cy="4896544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cs typeface="B Koodak" panose="00000700000000000000" pitchFamily="2" charset="-78"/>
              </a:rPr>
              <a:t>اعتبارات مورد نیاز</a:t>
            </a:r>
          </a:p>
          <a:p>
            <a:pPr marL="0" indent="0" algn="r" rtl="1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marL="0" indent="0" algn="r" rtl="1">
              <a:buNone/>
            </a:pPr>
            <a:endParaRPr lang="fa-IR" dirty="0">
              <a:cs typeface="B Koodak" panose="00000700000000000000" pitchFamily="2" charset="-78"/>
            </a:endParaRPr>
          </a:p>
          <a:p>
            <a:pPr algn="r" rtl="1"/>
            <a:r>
              <a:rPr lang="fa-IR" dirty="0">
                <a:cs typeface="B Koodak" panose="00000700000000000000" pitchFamily="2" charset="-78"/>
              </a:rPr>
              <a:t>منابع تامین اعتبار</a:t>
            </a:r>
            <a:endParaRPr lang="en-US" dirty="0">
              <a:cs typeface="B Koodak" panose="000007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468127"/>
              </p:ext>
            </p:extLst>
          </p:nvPr>
        </p:nvGraphicFramePr>
        <p:xfrm>
          <a:off x="2195736" y="2944415"/>
          <a:ext cx="5637262" cy="2080260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5284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20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66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9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801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0">
                <a:tc gridSpan="5">
                  <a:txBody>
                    <a:bodyPr/>
                    <a:lstStyle/>
                    <a:p>
                      <a:pPr algn="r" rtl="1"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Batang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ردیف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شرح هزینه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آورده مالی شرکت (میلیون ریال)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مشارکت </a:t>
                      </a:r>
                      <a:r>
                        <a:rPr lang="fa-IR" sz="1200" b="1" dirty="0">
                          <a:effectLst/>
                          <a:cs typeface="B Nazanin" panose="00000400000000000000" pitchFamily="2" charset="-78"/>
                        </a:rPr>
                        <a:t>مرکز</a:t>
                      </a: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 (میلیون ریال) 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جمع کل (میلیون ریال)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2  Nazanin"/>
                          <a:ea typeface="Batang"/>
                          <a:cs typeface="B Nazanin" panose="00000400000000000000" pitchFamily="2" charset="-78"/>
                        </a:rPr>
                        <a:t>1</a:t>
                      </a:r>
                      <a:endParaRPr lang="en-US" sz="1200" b="1" dirty="0">
                        <a:effectLst/>
                        <a:latin typeface="2  Nazanin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2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3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fa-IR" sz="1200" b="1" dirty="0">
                          <a:effectLst/>
                          <a:latin typeface="Times New Roman" panose="02020603050405020304" pitchFamily="18" charset="0"/>
                          <a:ea typeface="Batang"/>
                          <a:cs typeface="B Nazanin" panose="00000400000000000000" pitchFamily="2" charset="-78"/>
                        </a:rPr>
                        <a:t>4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146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5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جمع کل (میلیون ریال)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 dirty="0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200" b="1">
                          <a:effectLst/>
                          <a:cs typeface="B Nazanin" panose="00000400000000000000" pitchFamily="2" charset="-78"/>
                        </a:rPr>
                        <a:t> </a:t>
                      </a:r>
                      <a:endParaRPr lang="en-US" sz="1200" b="1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B Nazanin" panose="00000400000000000000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7860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92637"/>
            <a:ext cx="7704667" cy="1981200"/>
          </a:xfrm>
        </p:spPr>
        <p:txBody>
          <a:bodyPr>
            <a:normAutofit/>
          </a:bodyPr>
          <a:lstStyle/>
          <a:p>
            <a:pPr rtl="1"/>
            <a:r>
              <a:rPr lang="fa-IR" sz="3200" dirty="0">
                <a:cs typeface="B Titr" panose="00000700000000000000" pitchFamily="2" charset="-78"/>
              </a:rPr>
              <a:t>فضای کار و امکاناتی که نیاز است داشته باشید</a:t>
            </a:r>
            <a:endParaRPr lang="en-US" sz="3200" dirty="0">
              <a:cs typeface="B Titr" panose="00000700000000000000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43812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83" y="1412776"/>
            <a:ext cx="8229600" cy="796908"/>
          </a:xfrm>
        </p:spPr>
        <p:txBody>
          <a:bodyPr>
            <a:noAutofit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fa-IR" sz="3200" dirty="0">
                <a:effectLst/>
                <a:latin typeface="IranNastaliq" pitchFamily="18" charset="0"/>
                <a:cs typeface="B Titr" panose="00000700000000000000" pitchFamily="2" charset="-78"/>
              </a:rPr>
              <a:t>موانع و مشكلات اجرايي</a:t>
            </a:r>
            <a:endParaRPr lang="fa-IR" sz="4500" dirty="0">
              <a:effectLst/>
              <a:latin typeface="IranNastaliq" pitchFamily="18" charset="0"/>
              <a:cs typeface="B Nazanin" pitchFamily="2" charset="-78"/>
            </a:endParaRP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40CC05C3-D4AD-43CA-BF5A-6CF56CC4F383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15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85608" y="2420888"/>
            <a:ext cx="7596336" cy="1156948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a-IR" sz="2400" dirty="0">
                <a:latin typeface="IranNastaliq" pitchFamily="18" charset="0"/>
                <a:cs typeface="B Koodak" panose="00000700000000000000" pitchFamily="2" charset="-78"/>
              </a:rPr>
              <a:t>موانع و مشکلاتی که از هم اکنون پیش بینی می شود</a:t>
            </a:r>
            <a:r>
              <a:rPr lang="en-US" sz="2400" dirty="0">
                <a:latin typeface="IranNastaliq" pitchFamily="18" charset="0"/>
                <a:cs typeface="B Koodak" panose="00000700000000000000" pitchFamily="2" charset="-78"/>
              </a:rPr>
              <a:t>:</a:t>
            </a:r>
            <a:endParaRPr lang="fa-IR" sz="2400" dirty="0">
              <a:latin typeface="IranNastaliq" pitchFamily="18" charset="0"/>
              <a:cs typeface="B Koodak" panose="00000700000000000000" pitchFamily="2" charset="-78"/>
            </a:endParaRPr>
          </a:p>
          <a:p>
            <a:pPr marL="457200" indent="-457200" algn="r" rtl="1" fontAlgn="auto">
              <a:spcAft>
                <a:spcPts val="0"/>
              </a:spcAft>
              <a:buFont typeface="Wingdings" panose="05000000000000000000" pitchFamily="2" charset="2"/>
              <a:buChar char="Ø"/>
              <a:defRPr/>
            </a:pPr>
            <a:r>
              <a:rPr lang="fa-IR" sz="2400" dirty="0">
                <a:latin typeface="IranNastaliq" pitchFamily="18" charset="0"/>
                <a:cs typeface="B Koodak" panose="00000700000000000000" pitchFamily="2" charset="-78"/>
              </a:rPr>
              <a:t>  راهکارهای پیشنهادی برای برداشتن موانع: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strips dir="r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>
                <a:cs typeface="B Titr" panose="00000700000000000000" pitchFamily="2" charset="-78"/>
              </a:rPr>
              <a:t>سایر مواردی که توضیح آن را ضروری می دانید</a:t>
            </a:r>
            <a:endParaRPr lang="en-US" sz="2800" dirty="0">
              <a:cs typeface="B Titr" panose="00000700000000000000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1338064"/>
          </a:xfrm>
        </p:spPr>
        <p:txBody>
          <a:bodyPr/>
          <a:lstStyle/>
          <a:p>
            <a:pPr algn="r" rtl="1"/>
            <a:r>
              <a:rPr lang="fa-IR" dirty="0"/>
              <a:t>..........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0174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519485" y="1052736"/>
            <a:ext cx="6923778" cy="1235224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 سوابق مشترک  پژوهشی، فناوری  اعضای گروه</a:t>
            </a:r>
            <a:endParaRPr lang="en-US" sz="3200" dirty="0">
              <a:cs typeface="B Titr" panose="00000700000000000000" pitchFamily="2" charset="-78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EA49B001-8A1D-4674-8B80-51CDCBD0FFF7}" type="slidenum"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pPr eaLnBrk="1" hangingPunct="1"/>
              <a:t>17</a:t>
            </a:fld>
            <a:r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از 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spli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8860" y="908720"/>
            <a:ext cx="5915000" cy="913874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نام  هسته/ شرکت</a:t>
            </a:r>
            <a:br>
              <a:rPr lang="fa-IR" sz="2800" dirty="0">
                <a:latin typeface="IranNastaliq" pitchFamily="18" charset="0"/>
                <a:cs typeface="B Nazanin" pitchFamily="2" charset="-78"/>
              </a:rPr>
            </a:br>
            <a:endParaRPr lang="fa-IR" sz="2800" dirty="0">
              <a:solidFill>
                <a:schemeClr val="tx1"/>
              </a:solidFill>
              <a:cs typeface="B Nazanin" pitchFamily="2" charset="-78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370C8FC5-20FA-4F0B-9B8F-12E321FD9279}" type="slidenum"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pPr eaLnBrk="1" hangingPunct="1"/>
              <a:t>2</a:t>
            </a:fld>
            <a:r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از 20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11560" y="2922557"/>
            <a:ext cx="8229600" cy="913874"/>
          </a:xfrm>
          <a:prstGeom prst="rect">
            <a:avLst/>
          </a:prstGeom>
          <a:ln>
            <a:solidFill>
              <a:schemeClr val="accent1"/>
            </a:solidFill>
          </a:ln>
          <a:effectLst/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fa-IR" sz="3600" dirty="0">
                <a:latin typeface="IranNastaliq" pitchFamily="18" charset="0"/>
                <a:cs typeface="B Koodak" panose="00000700000000000000" pitchFamily="2" charset="-78"/>
              </a:rPr>
              <a:t>.............</a:t>
            </a:r>
            <a:br>
              <a:rPr lang="fa-IR" sz="2800" dirty="0">
                <a:latin typeface="IranNastaliq" pitchFamily="18" charset="0"/>
                <a:cs typeface="B Nazanin" pitchFamily="2" charset="-78"/>
              </a:rPr>
            </a:br>
            <a:endParaRPr lang="fa-IR" sz="2800" dirty="0">
              <a:cs typeface="B Nazanin" pitchFamily="2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243607"/>
          </a:xfrm>
        </p:spPr>
        <p:txBody>
          <a:bodyPr>
            <a:normAutofit/>
          </a:bodyPr>
          <a:lstStyle/>
          <a:p>
            <a:pPr algn="ctr"/>
            <a:r>
              <a:rPr lang="fa-IR" sz="3200" dirty="0">
                <a:solidFill>
                  <a:srgbClr val="FF0000"/>
                </a:solidFill>
                <a:cs typeface="B Titr" panose="00000700000000000000" pitchFamily="2" charset="-78"/>
              </a:rPr>
              <a:t>اگر</a:t>
            </a:r>
            <a:r>
              <a:rPr lang="fa-IR" sz="3200" dirty="0">
                <a:cs typeface="B Titr" panose="00000700000000000000" pitchFamily="2" charset="-78"/>
              </a:rPr>
              <a:t> </a:t>
            </a:r>
            <a:r>
              <a:rPr lang="fa-IR" sz="3200" dirty="0">
                <a:solidFill>
                  <a:srgbClr val="FF0000"/>
                </a:solidFill>
                <a:cs typeface="B Titr" panose="00000700000000000000" pitchFamily="2" charset="-78"/>
              </a:rPr>
              <a:t>شرکت به ثبت رسیده </a:t>
            </a:r>
          </a:p>
        </p:txBody>
      </p:sp>
      <p:sp>
        <p:nvSpPr>
          <p:cNvPr id="4" name="Rectangle 3"/>
          <p:cNvSpPr/>
          <p:nvPr/>
        </p:nvSpPr>
        <p:spPr>
          <a:xfrm>
            <a:off x="1259632" y="2136339"/>
            <a:ext cx="6480720" cy="3323987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نام شرکت (نام کامل تجاری):</a:t>
            </a:r>
          </a:p>
          <a:p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نام و نام خانوادگی مدیر عامل:</a:t>
            </a:r>
            <a:b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تاریخ ثبت:</a:t>
            </a:r>
            <a:b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محل ثبت:</a:t>
            </a:r>
            <a:b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شناسه ملی:</a:t>
            </a:r>
            <a:b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سرمايه اسمي:</a:t>
            </a:r>
            <a:br>
              <a:rPr lang="fa-IR" sz="2400" dirty="0">
                <a:solidFill>
                  <a:schemeClr val="bg2">
                    <a:lumMod val="10000"/>
                  </a:schemeClr>
                </a:solidFill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نشانی دفتر:</a:t>
            </a:r>
            <a:b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</a:br>
            <a:r>
              <a:rPr lang="fa-IR" sz="2400" b="1" dirty="0">
                <a:solidFill>
                  <a:schemeClr val="bg2">
                    <a:lumMod val="10000"/>
                  </a:schemeClr>
                </a:solidFill>
                <a:latin typeface="Gill Sans MT" pitchFamily="34" charset="0"/>
                <a:cs typeface="B Koodak" panose="00000700000000000000" pitchFamily="2" charset="-78"/>
              </a:rPr>
              <a:t>نشانی کارگاه محل تولید:</a:t>
            </a:r>
            <a:br>
              <a:rPr lang="fa-IR" b="1" dirty="0">
                <a:solidFill>
                  <a:schemeClr val="bg2">
                    <a:lumMod val="10000"/>
                  </a:schemeClr>
                </a:solidFill>
                <a:cs typeface="B Titr" panose="00000700000000000000" pitchFamily="2" charset="-78"/>
              </a:rPr>
            </a:br>
            <a:endParaRPr lang="fa-IR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947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290" y="1453182"/>
            <a:ext cx="7805612" cy="1320800"/>
          </a:xfrm>
        </p:spPr>
        <p:txBody>
          <a:bodyPr>
            <a:normAutofit fontScale="90000"/>
          </a:bodyPr>
          <a:lstStyle/>
          <a:p>
            <a:pPr lvl="0" algn="ctr" defTabSz="914400" rtl="1">
              <a:spcBef>
                <a:spcPts val="0"/>
              </a:spcBef>
            </a:pPr>
            <a:r>
              <a:rPr lang="fa-IR" sz="2200" b="1" dirty="0">
                <a:solidFill>
                  <a:srgbClr val="E2DFCC">
                    <a:lumMod val="10000"/>
                  </a:srgbClr>
                </a:solidFill>
                <a:latin typeface="Gill Sans MT" pitchFamily="34" charset="0"/>
                <a:ea typeface="+mn-ea"/>
                <a:cs typeface="B Titr" panose="00000700000000000000" pitchFamily="2" charset="-78"/>
              </a:rPr>
              <a:t>معرفی اعضای هیات مدیره، سهامداران اصلی و میزان سهام</a:t>
            </a:r>
            <a:r>
              <a:rPr lang="en-US" sz="2200" b="1" dirty="0">
                <a:solidFill>
                  <a:srgbClr val="E2DFCC">
                    <a:lumMod val="10000"/>
                  </a:srgbClr>
                </a:solidFill>
                <a:latin typeface="Gill Sans MT" pitchFamily="34" charset="0"/>
                <a:ea typeface="+mn-ea"/>
                <a:cs typeface="B Titr" panose="00000700000000000000" pitchFamily="2" charset="-78"/>
              </a:rPr>
              <a:t> </a:t>
            </a:r>
            <a:r>
              <a:rPr lang="fa-IR" sz="2200" b="1" dirty="0">
                <a:solidFill>
                  <a:srgbClr val="E2DFCC">
                    <a:lumMod val="10000"/>
                  </a:srgbClr>
                </a:solidFill>
                <a:latin typeface="Gill Sans MT" pitchFamily="34" charset="0"/>
                <a:ea typeface="+mn-ea"/>
                <a:cs typeface="B Titr" panose="00000700000000000000" pitchFamily="2" charset="-78"/>
              </a:rPr>
              <a:t>برای شرکت</a:t>
            </a:r>
            <a:r>
              <a:rPr lang="fa-IR" sz="2200" b="1" dirty="0">
                <a:solidFill>
                  <a:srgbClr val="E2DFCC">
                    <a:lumMod val="10000"/>
                  </a:srgb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‌</a:t>
            </a:r>
            <a:r>
              <a:rPr lang="fa-IR" sz="2200" b="1" dirty="0">
                <a:solidFill>
                  <a:srgbClr val="E2DFCC">
                    <a:lumMod val="10000"/>
                  </a:srgbClr>
                </a:solidFill>
                <a:latin typeface="Gill Sans MT" pitchFamily="34" charset="0"/>
                <a:ea typeface="+mn-ea"/>
                <a:cs typeface="B Titr" panose="00000700000000000000" pitchFamily="2" charset="-78"/>
              </a:rPr>
              <a:t>های ثبت شده:</a:t>
            </a:r>
            <a:br>
              <a:rPr lang="en-US" sz="2800" dirty="0">
                <a:solidFill>
                  <a:srgbClr val="E2DFCC">
                    <a:lumMod val="10000"/>
                  </a:srgbClr>
                </a:solidFill>
                <a:latin typeface="Corbel" panose="020B0503020204020204"/>
                <a:ea typeface="+mn-ea"/>
                <a:cs typeface="B Titr" panose="00000700000000000000" pitchFamily="2" charset="-78"/>
              </a:rPr>
            </a:br>
            <a:endParaRPr lang="fa-IR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3003793"/>
              </p:ext>
            </p:extLst>
          </p:nvPr>
        </p:nvGraphicFramePr>
        <p:xfrm>
          <a:off x="1158876" y="2385734"/>
          <a:ext cx="7114441" cy="2299162"/>
        </p:xfrm>
        <a:graphic>
          <a:graphicData uri="http://schemas.openxmlformats.org/drawingml/2006/table">
            <a:tbl>
              <a:tblPr rtl="1">
                <a:tableStyleId>{69CF1AB2-1976-4502-BF36-3FF5EA218861}</a:tableStyleId>
              </a:tblPr>
              <a:tblGrid>
                <a:gridCol w="19471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8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19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3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57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8628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ts val="18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Tx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نام و نام خانوادگی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مدرک تحصيلي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درصد سهام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نوع همکاری*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853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تمام وقت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پاره وقت</a:t>
                      </a:r>
                      <a:endParaRPr lang="en-US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0156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Mitra" panose="00000400000000000000" pitchFamily="2" charset="-7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092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Mitra" panose="00000400000000000000" pitchFamily="2" charset="-7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092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Mitra" panose="00000400000000000000" pitchFamily="2" charset="-78"/>
                      </a:endParaRPr>
                    </a:p>
                  </a:txBody>
                  <a:tcPr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1367724" y="5229200"/>
            <a:ext cx="66967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1400" dirty="0">
                <a:cs typeface="B Koodak" panose="00000700000000000000" pitchFamily="2" charset="-78"/>
              </a:rPr>
              <a:t>*زمانی که فرد مشاغل دیگری مانند مدرس، شرکت دیگر، دانشجو و ... دارد، برای ایشان تمام وقت نوشته نشود.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31301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5786" y="285728"/>
            <a:ext cx="8072494" cy="857256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fa-IR" sz="2400" dirty="0">
                <a:cs typeface="B Titr" panose="00000700000000000000" pitchFamily="2" charset="-78"/>
              </a:rPr>
              <a:t>معرفی همکاران اصلی هسته فناور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BAF761F4-3E24-4A8A-984B-105A55957DC8}" type="slidenum"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pPr eaLnBrk="1" hangingPunct="1"/>
              <a:t>5</a:t>
            </a:fld>
            <a:r>
              <a:rPr lang="fa-IR">
                <a:solidFill>
                  <a:srgbClr val="BCBCBC"/>
                </a:solidFill>
                <a:latin typeface="IranNastaliq" panose="02020505000000020003" pitchFamily="18" charset="0"/>
                <a:cs typeface="IranNastaliq" panose="02020505000000020003" pitchFamily="18" charset="0"/>
              </a:rPr>
              <a:t> از 20</a:t>
            </a:r>
          </a:p>
        </p:txBody>
      </p:sp>
      <p:graphicFrame>
        <p:nvGraphicFramePr>
          <p:cNvPr id="5" name="Group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5327793"/>
              </p:ext>
            </p:extLst>
          </p:nvPr>
        </p:nvGraphicFramePr>
        <p:xfrm>
          <a:off x="642938" y="1643063"/>
          <a:ext cx="8027987" cy="3441529"/>
        </p:xfrm>
        <a:graphic>
          <a:graphicData uri="http://schemas.openxmlformats.org/drawingml/2006/table">
            <a:tbl>
              <a:tblPr rtl="1">
                <a:tableStyleId>{BC89EF96-8CEA-46FF-86C4-4CE0E7609802}</a:tableStyleId>
              </a:tblPr>
              <a:tblGrid>
                <a:gridCol w="14962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37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0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42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980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969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09139"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نام و </a:t>
                      </a:r>
                    </a:p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نام خانوادگی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مدرک تحصيلي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زمينه تخصصي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tc row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سمت در واحد فناوری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tc gridSpan="2"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نوع همکاری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276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تمام وقت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>
                      <a:defPPr>
                        <a:defRPr lang="fa-IR"/>
                      </a:defPPr>
                      <a:lvl1pPr marL="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457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914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371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8288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22860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7432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32004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3657600" algn="r" defTabSz="914400" rtl="1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r>
                        <a:rPr lang="fa-IR" sz="1800" kern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B Koodak" panose="00000700000000000000" pitchFamily="2" charset="-78"/>
                        </a:rPr>
                        <a:t>پاره وقت</a:t>
                      </a:r>
                      <a:endParaRPr lang="en-US" sz="18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B Koodak" panose="00000700000000000000" pitchFamily="2" charset="-78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1395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1395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200" b="1" dirty="0">
                        <a:effectLst/>
                        <a:latin typeface="Times New Roman" panose="02020603050405020304" pitchFamily="18" charset="0"/>
                        <a:ea typeface="Batang"/>
                        <a:cs typeface="+mj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1395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1395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+mj-cs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90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4823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0947"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7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B Koodak" panose="00000700000000000000" pitchFamily="2" charset="-78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1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16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tc>
                  <a:txBody>
                    <a:bodyPr/>
                    <a:lstStyle/>
                    <a:p>
                      <a:pPr marL="8255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80000"/>
                        <a:buFont typeface="Wingdings 2" pitchFamily="18" charset="2"/>
                        <a:buNone/>
                        <a:tabLst/>
                      </a:pPr>
                      <a:endParaRPr kumimoji="0" lang="en-US" sz="22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2  Nazanin"/>
                        <a:ea typeface="Majalla UI"/>
                        <a:cs typeface="Nazanin" pitchFamily="2" charset="-78"/>
                      </a:endParaRPr>
                    </a:p>
                  </a:txBody>
                  <a:tcPr marL="91436" marR="91436" horzOverflow="overflow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187" name="Rectangle 10"/>
          <p:cNvSpPr>
            <a:spLocks noChangeArrowheads="1"/>
          </p:cNvSpPr>
          <p:nvPr/>
        </p:nvSpPr>
        <p:spPr bwMode="auto">
          <a:xfrm>
            <a:off x="785786" y="5456369"/>
            <a:ext cx="750093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fa-IR" altLang="fa-IR" sz="1600" b="1" dirty="0">
                <a:latin typeface="2 elham"/>
                <a:cs typeface="B Koodak" panose="00000700000000000000" pitchFamily="2" charset="-78"/>
              </a:rPr>
              <a:t>برای نفرات کلیدی یک اسلاید معرفی  عضو ارائه شود</a:t>
            </a:r>
            <a:r>
              <a:rPr lang="fa-IR" altLang="fa-IR" sz="1600" b="1" dirty="0">
                <a:latin typeface="2 elham"/>
                <a:cs typeface="B Nazanin" panose="00000400000000000000" pitchFamily="2" charset="-78"/>
              </a:rPr>
              <a:t>.</a:t>
            </a:r>
            <a:endParaRPr lang="en-US" altLang="fa-IR" sz="1600" b="1" dirty="0">
              <a:latin typeface="2 elham"/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332656"/>
            <a:ext cx="6347714" cy="1320800"/>
          </a:xfrm>
        </p:spPr>
        <p:txBody>
          <a:bodyPr/>
          <a:lstStyle/>
          <a:p>
            <a:pPr algn="ctr"/>
            <a:r>
              <a:rPr lang="fa-IR" dirty="0">
                <a:latin typeface="IranNastaliq" pitchFamily="18" charset="0"/>
                <a:cs typeface="B Titr" panose="00000700000000000000" pitchFamily="2" charset="-78"/>
              </a:rPr>
              <a:t>معرفی ایده محوری</a:t>
            </a:r>
            <a:endParaRPr lang="fa-IR" dirty="0"/>
          </a:p>
        </p:txBody>
      </p:sp>
      <p:sp>
        <p:nvSpPr>
          <p:cNvPr id="4" name="Rectangle 3"/>
          <p:cNvSpPr/>
          <p:nvPr/>
        </p:nvSpPr>
        <p:spPr>
          <a:xfrm>
            <a:off x="1619672" y="1653456"/>
            <a:ext cx="595713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a-IR" sz="2000" dirty="0">
                <a:latin typeface="IranNastaliq" pitchFamily="18" charset="0"/>
                <a:cs typeface="B Koodak" panose="00000700000000000000" pitchFamily="2" charset="-78"/>
              </a:rPr>
              <a:t>عنوان ایده محوری:</a:t>
            </a:r>
          </a:p>
          <a:p>
            <a:endParaRPr lang="en-US" sz="2000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en-US" sz="2000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en-US" sz="2000" dirty="0">
              <a:latin typeface="IranNastaliq" pitchFamily="18" charset="0"/>
              <a:cs typeface="B Koodak" panose="00000700000000000000" pitchFamily="2" charset="-78"/>
            </a:endParaRPr>
          </a:p>
          <a:p>
            <a:r>
              <a:rPr lang="fa-IR" sz="2000" dirty="0">
                <a:latin typeface="IranNastaliq" pitchFamily="18" charset="0"/>
                <a:cs typeface="B Koodak" panose="00000700000000000000" pitchFamily="2" charset="-78"/>
              </a:rPr>
              <a:t>هدف از اجرای ایده:</a:t>
            </a:r>
          </a:p>
          <a:p>
            <a:br>
              <a:rPr lang="fa-IR" sz="2000" dirty="0">
                <a:latin typeface="IranNastaliq" pitchFamily="18" charset="0"/>
                <a:cs typeface="B Koodak" panose="00000700000000000000" pitchFamily="2" charset="-78"/>
              </a:rPr>
            </a:br>
            <a:endParaRPr lang="en-US" sz="2000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en-US" sz="2000" dirty="0">
              <a:latin typeface="IranNastaliq" pitchFamily="18" charset="0"/>
              <a:cs typeface="B Koodak" panose="00000700000000000000" pitchFamily="2" charset="-78"/>
            </a:endParaRPr>
          </a:p>
          <a:p>
            <a:r>
              <a:rPr lang="fa-IR" sz="2000" dirty="0">
                <a:latin typeface="IranNastaliq" pitchFamily="18" charset="0"/>
                <a:cs typeface="B Koodak" panose="00000700000000000000" pitchFamily="2" charset="-78"/>
              </a:rPr>
              <a:t>معرفی محصول / خدمت به دست آمده از ایده محوری:</a:t>
            </a:r>
          </a:p>
          <a:p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endParaRPr lang="fa-IR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702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7929618" cy="928694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a-IR" sz="3600" dirty="0">
                <a:latin typeface="IranNastaliq" pitchFamily="18" charset="0"/>
                <a:cs typeface="B Titr" panose="00000700000000000000" pitchFamily="2" charset="-78"/>
              </a:rPr>
              <a:t>ويژگي هاي محصول</a:t>
            </a:r>
            <a:r>
              <a:rPr lang="fa-IR" sz="5000" dirty="0">
                <a:latin typeface="IranNastaliq" pitchFamily="18" charset="0"/>
                <a:cs typeface="B Nazanin" pitchFamily="2" charset="-78"/>
              </a:rPr>
              <a:t> 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idx="1"/>
          </p:nvPr>
        </p:nvSpPr>
        <p:spPr>
          <a:xfrm>
            <a:off x="982133" y="1477979"/>
            <a:ext cx="7704667" cy="4484458"/>
          </a:xfrm>
        </p:spPr>
        <p:txBody>
          <a:bodyPr>
            <a:normAutofit/>
          </a:bodyPr>
          <a:lstStyle/>
          <a:p>
            <a:pPr algn="r" rtl="1"/>
            <a:r>
              <a:rPr lang="fa-IR" dirty="0">
                <a:latin typeface="IranNastaliq" pitchFamily="18" charset="0"/>
                <a:cs typeface="B Koodak" panose="00000700000000000000" pitchFamily="2" charset="-78"/>
              </a:rPr>
              <a:t>  مشخصات فنی :</a:t>
            </a:r>
            <a:endParaRPr lang="en-US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endParaRPr lang="en-US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endParaRPr lang="en-US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endParaRPr lang="en-US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endParaRPr lang="fa-IR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r>
              <a:rPr lang="fa-IR" dirty="0">
                <a:solidFill>
                  <a:srgbClr val="FF0000"/>
                </a:solidFill>
                <a:latin typeface="IranNastaliq" pitchFamily="18" charset="0"/>
                <a:cs typeface="B Koodak" panose="00000700000000000000" pitchFamily="2" charset="-78"/>
              </a:rPr>
              <a:t>تصویر محصول </a:t>
            </a:r>
            <a:r>
              <a:rPr lang="fa-IR" dirty="0">
                <a:latin typeface="IranNastaliq" pitchFamily="18" charset="0"/>
                <a:cs typeface="B Koodak" panose="00000700000000000000" pitchFamily="2" charset="-78"/>
              </a:rPr>
              <a:t>در صورت وجود نمونه: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52C47CBA-D3FA-4513-A2C4-6A66C6E7D220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7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plus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105" y="116632"/>
            <a:ext cx="6999335" cy="1143000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fa-IR" sz="3200" dirty="0">
                <a:latin typeface="IranNastaliq" pitchFamily="18" charset="0"/>
                <a:cs typeface="B Titr" panose="00000700000000000000" pitchFamily="2" charset="-78"/>
              </a:rPr>
              <a:t>سوابق پژوهشی ایده و  وضعیت کنونی آن   </a:t>
            </a:r>
          </a:p>
        </p:txBody>
      </p:sp>
      <p:sp>
        <p:nvSpPr>
          <p:cNvPr id="11267" name="Content Placeholder 3"/>
          <p:cNvSpPr>
            <a:spLocks noGrp="1"/>
          </p:cNvSpPr>
          <p:nvPr>
            <p:ph idx="1"/>
          </p:nvPr>
        </p:nvSpPr>
        <p:spPr>
          <a:xfrm>
            <a:off x="2056838" y="1556792"/>
            <a:ext cx="6743870" cy="5214958"/>
          </a:xfrm>
        </p:spPr>
        <p:txBody>
          <a:bodyPr>
            <a:normAutofit/>
          </a:bodyPr>
          <a:lstStyle/>
          <a:p>
            <a:pPr algn="r" rtl="1" eaLnBrk="1" hangingPunct="1"/>
            <a:r>
              <a:rPr lang="fa-IR" altLang="fa-IR" dirty="0">
                <a:cs typeface="B Koodak" panose="00000700000000000000" pitchFamily="2" charset="-78"/>
              </a:rPr>
              <a:t>سوابق پژوهشی: </a:t>
            </a:r>
            <a:endParaRPr lang="en-US" altLang="fa-IR" dirty="0">
              <a:cs typeface="B Koodak" panose="00000700000000000000" pitchFamily="2" charset="-78"/>
            </a:endParaRPr>
          </a:p>
          <a:p>
            <a:pPr algn="r" rtl="1" eaLnBrk="1" hangingPunct="1"/>
            <a:r>
              <a:rPr lang="fa-IR" altLang="fa-IR" dirty="0">
                <a:cs typeface="B Koodak" panose="00000700000000000000" pitchFamily="2" charset="-78"/>
              </a:rPr>
              <a:t>طراحی :</a:t>
            </a:r>
          </a:p>
          <a:p>
            <a:pPr algn="r" rtl="1" eaLnBrk="1" hangingPunct="1"/>
            <a:r>
              <a:rPr lang="fa-IR" altLang="fa-IR" dirty="0">
                <a:cs typeface="B Koodak" panose="00000700000000000000" pitchFamily="2" charset="-78"/>
              </a:rPr>
              <a:t>ساخت نمونه :</a:t>
            </a:r>
          </a:p>
          <a:p>
            <a:pPr algn="r" rtl="1" eaLnBrk="1" hangingPunct="1"/>
            <a:r>
              <a:rPr lang="fa-IR" altLang="fa-IR" dirty="0">
                <a:cs typeface="B Koodak" panose="00000700000000000000" pitchFamily="2" charset="-78"/>
              </a:rPr>
              <a:t>تست محصول:</a:t>
            </a:r>
          </a:p>
          <a:p>
            <a:pPr algn="r" rtl="1" eaLnBrk="1" hangingPunct="1"/>
            <a:r>
              <a:rPr lang="fa-IR" altLang="fa-IR" dirty="0" err="1">
                <a:cs typeface="B Koodak" panose="00000700000000000000" pitchFamily="2" charset="-78"/>
              </a:rPr>
              <a:t>مجوزها</a:t>
            </a:r>
            <a:r>
              <a:rPr lang="fa-IR" altLang="fa-IR" dirty="0">
                <a:cs typeface="B Koodak" panose="00000700000000000000" pitchFamily="2" charset="-78"/>
              </a:rPr>
              <a:t>:</a:t>
            </a:r>
          </a:p>
          <a:p>
            <a:pPr algn="r" rtl="1" eaLnBrk="1" hangingPunct="1"/>
            <a:r>
              <a:rPr lang="fa-IR" altLang="fa-IR" dirty="0">
                <a:cs typeface="B Koodak" panose="00000700000000000000" pitchFamily="2" charset="-78"/>
              </a:rPr>
              <a:t>در صورتیکه مالکیت فکری بر سوابق مترتب است اعلام شود.</a:t>
            </a:r>
          </a:p>
          <a:p>
            <a:pPr algn="r" rtl="1" eaLnBrk="1" hangingPunct="1"/>
            <a:endParaRPr lang="fa-IR" altLang="fa-IR" dirty="0"/>
          </a:p>
          <a:p>
            <a:pPr algn="r" rtl="1" eaLnBrk="1" hangingPunct="1"/>
            <a:endParaRPr lang="fa-IR" altLang="fa-IR" dirty="0"/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84448C30-A765-4E3A-A417-EBD193F5CEE5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8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999119"/>
          </a:xfrm>
        </p:spPr>
        <p:txBody>
          <a:bodyPr>
            <a:noAutofit/>
          </a:bodyPr>
          <a:lstStyle/>
          <a:p>
            <a:pPr algn="ctr" rtl="1" eaLnBrk="1" fontAlgn="auto" hangingPunct="1">
              <a:spcAft>
                <a:spcPts val="0"/>
              </a:spcAft>
              <a:defRPr/>
            </a:pPr>
            <a:r>
              <a:rPr lang="fa-IR" sz="3600" dirty="0">
                <a:latin typeface="IranNastaliq" pitchFamily="18" charset="0"/>
                <a:cs typeface="B Titr" panose="00000700000000000000" pitchFamily="2" charset="-78"/>
              </a:rPr>
              <a:t>سوابق تولید محصول</a:t>
            </a:r>
          </a:p>
        </p:txBody>
      </p:sp>
      <p:sp>
        <p:nvSpPr>
          <p:cNvPr id="12291" name="Content Placeholder 3"/>
          <p:cNvSpPr>
            <a:spLocks noGrp="1"/>
          </p:cNvSpPr>
          <p:nvPr>
            <p:ph idx="1"/>
          </p:nvPr>
        </p:nvSpPr>
        <p:spPr>
          <a:xfrm>
            <a:off x="1331640" y="1456320"/>
            <a:ext cx="6861028" cy="4464496"/>
          </a:xfrm>
        </p:spPr>
        <p:txBody>
          <a:bodyPr>
            <a:normAutofit fontScale="92500" lnSpcReduction="10000"/>
          </a:bodyPr>
          <a:lstStyle/>
          <a:p>
            <a:pPr algn="r" rtl="1"/>
            <a:r>
              <a:rPr lang="fa-IR" altLang="fa-IR" dirty="0">
                <a:cs typeface="B Koodak" panose="00000700000000000000" pitchFamily="2" charset="-78"/>
              </a:rPr>
              <a:t>مقایسه در ایران – رقبای داخلی و مقایسه محصول/ خدمت با محصولات آنان </a:t>
            </a:r>
            <a:r>
              <a:rPr lang="fa-IR" altLang="fa-IR" sz="1600" dirty="0">
                <a:cs typeface="B Koodak" panose="00000700000000000000" pitchFamily="2" charset="-78"/>
              </a:rPr>
              <a:t>(</a:t>
            </a:r>
            <a:r>
              <a:rPr lang="fa-IR" sz="1600" dirty="0">
                <a:latin typeface="IranNastaliq" pitchFamily="18" charset="0"/>
                <a:cs typeface="B Koodak" panose="00000700000000000000" pitchFamily="2" charset="-78"/>
              </a:rPr>
              <a:t>وجه تمايز و شاخص اصلي نسبت به رقبا)</a:t>
            </a:r>
            <a:endParaRPr lang="fa-IR" altLang="fa-IR" sz="1600" dirty="0">
              <a:cs typeface="B Koodak" panose="00000700000000000000" pitchFamily="2" charset="-78"/>
            </a:endParaRPr>
          </a:p>
          <a:p>
            <a:pPr algn="r" rtl="1"/>
            <a:r>
              <a:rPr lang="ar-SA" dirty="0"/>
              <a:t>با توجه به تحقیقات و بررسی های انجام شده نمونه ساخته شده مشابه را پیدا نکرده ایم</a:t>
            </a:r>
            <a:endParaRPr lang="fa-IR" altLang="fa-IR" dirty="0">
              <a:cs typeface="B Koodak" panose="00000700000000000000" pitchFamily="2" charset="-78"/>
            </a:endParaRPr>
          </a:p>
          <a:p>
            <a:pPr algn="r" rtl="1" eaLnBrk="1" hangingPunct="1"/>
            <a:endParaRPr lang="fa-IR" altLang="fa-IR" dirty="0">
              <a:cs typeface="B Koodak" panose="00000700000000000000" pitchFamily="2" charset="-78"/>
            </a:endParaRPr>
          </a:p>
          <a:p>
            <a:pPr algn="r" rtl="1"/>
            <a:r>
              <a:rPr lang="fa-IR" altLang="fa-IR" dirty="0">
                <a:cs typeface="B Koodak" panose="00000700000000000000" pitchFamily="2" charset="-78"/>
              </a:rPr>
              <a:t>مقایسه محصول/خدمت با رقبای خارجی که در بازار ایران حضور دارند </a:t>
            </a:r>
            <a:r>
              <a:rPr lang="fa-IR" altLang="fa-IR" sz="1600" dirty="0">
                <a:latin typeface="IranNastaliq" pitchFamily="18" charset="0"/>
                <a:cs typeface="B Koodak" panose="00000700000000000000" pitchFamily="2" charset="-78"/>
              </a:rPr>
              <a:t>(</a:t>
            </a:r>
            <a:r>
              <a:rPr lang="fa-IR" sz="1600" dirty="0">
                <a:latin typeface="IranNastaliq" pitchFamily="18" charset="0"/>
                <a:cs typeface="B Koodak" panose="00000700000000000000" pitchFamily="2" charset="-78"/>
              </a:rPr>
              <a:t>وجه تمايز و شاخص اصلي نسبت به رقبا)</a:t>
            </a:r>
            <a:endParaRPr lang="fa-IR" altLang="fa-IR" sz="1600" dirty="0">
              <a:latin typeface="IranNastaliq" pitchFamily="18" charset="0"/>
              <a:cs typeface="B Koodak" panose="00000700000000000000" pitchFamily="2" charset="-78"/>
            </a:endParaRPr>
          </a:p>
          <a:p>
            <a:pPr algn="r" rtl="1"/>
            <a:r>
              <a:rPr lang="ar-SA" dirty="0"/>
              <a:t>با توجه به تحقیقات و بررسی های انجام شده نمونه ساخته شده مشابه را پیدا نکرده ایم</a:t>
            </a:r>
            <a:endParaRPr lang="fa-IR" altLang="fa-IR" dirty="0">
              <a:cs typeface="B Koodak" panose="00000700000000000000" pitchFamily="2" charset="-78"/>
            </a:endParaRPr>
          </a:p>
          <a:p>
            <a:pPr algn="just" rtl="1" eaLnBrk="1" hangingPunct="1"/>
            <a:r>
              <a:rPr lang="fa-IR" altLang="fa-IR" dirty="0">
                <a:cs typeface="B Koodak" panose="00000700000000000000" pitchFamily="2" charset="-78"/>
              </a:rPr>
              <a:t>در صورت نوظهوری  محصولات یا خدمات  در کشور، علت عدم تولید این محصول در کشور یا عدم ورود به کشورتا کنون  توضیح داده شود . </a:t>
            </a:r>
          </a:p>
        </p:txBody>
      </p:sp>
      <p:sp>
        <p:nvSpPr>
          <p:cNvPr id="6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l" eaLnBrk="1" hangingPunct="1"/>
            <a:fld id="{F421D80C-9FF4-464D-A2A0-0DD4C2663627}" type="slidenum"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pPr algn="l" eaLnBrk="1" hangingPunct="1"/>
              <a:t>9</a:t>
            </a:fld>
            <a:r>
              <a:rPr lang="fa-IR" sz="1200">
                <a:solidFill>
                  <a:srgbClr val="BCBCBC"/>
                </a:solidFill>
                <a:latin typeface="Book Antiqua" panose="02040602050305030304" pitchFamily="18" charset="0"/>
                <a:cs typeface="Times New Roman" panose="02020603050405020304" pitchFamily="18" charset="0"/>
              </a:rPr>
              <a:t> از 20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2133" y="96512"/>
            <a:ext cx="1074705" cy="1192251"/>
          </a:xfrm>
          <a:prstGeom prst="rect">
            <a:avLst/>
          </a:prstGeom>
        </p:spPr>
      </p:pic>
    </p:spTree>
  </p:cSld>
  <p:clrMapOvr>
    <a:masterClrMapping/>
  </p:clrMapOvr>
  <p:transition>
    <p:split dir="in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پرونده" ma:contentTypeID="0x01010084F3D08AC40FCE4D8717BDC51D7D24AB" ma:contentTypeVersion="1" ma:contentTypeDescription="یک سند جدید ایجاد کنید." ma:contentTypeScope="" ma:versionID="fc254e178b62dd1a45da47b1b4e6fbcb">
  <xsd:schema xmlns:xsd="http://www.w3.org/2001/XMLSchema" xmlns:xs="http://www.w3.org/2001/XMLSchema" xmlns:p="http://schemas.microsoft.com/office/2006/metadata/properties" xmlns:ns1="http://schemas.microsoft.com/sharepoint/v3" xmlns:ns2="d2289274-6128-4816-ae07-41a25b982335" targetNamespace="http://schemas.microsoft.com/office/2006/metadata/properties" ma:root="true" ma:fieldsID="f5c093f007d23cc78b564b779fe12d2e" ns1:_="" ns2:_="">
    <xsd:import namespace="http://schemas.microsoft.com/sharepoint/v3"/>
    <xsd:import namespace="d2289274-6128-4816-ae07-41a25b98233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تاریخ شروع زمان بندی" ma:description="" ma:hidden="true" ma:internalName="PublishingStartDate">
      <xsd:simpleType>
        <xsd:restriction base="dms:Unknown"/>
      </xsd:simpleType>
    </xsd:element>
    <xsd:element name="PublishingExpirationDate" ma:index="12" nillable="true" ma:displayName="تاریخ اتمام زمان بندی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289274-6128-4816-ae07-41a25b98233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مقدار شناسه سند" ma:description="مقدار شناسه سند تعیین شده برای این آیتم." ma:internalName="_dlc_DocId" ma:readOnly="true">
      <xsd:simpleType>
        <xsd:restriction base="dms:Text"/>
      </xsd:simpleType>
    </xsd:element>
    <xsd:element name="_dlc_DocIdUrl" ma:index="9" nillable="true" ma:displayName="شناسه سند" ma:description="پیوند دائمی به این سند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نوع محتویات"/>
        <xsd:element ref="dc:title" minOccurs="0" maxOccurs="1" ma:index="4" ma:displayName="عنوان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d2289274-6128-4816-ae07-41a25b982335">5VXMWDDNTVKU-608-38</_dlc_DocId>
    <_dlc_DocIdUrl xmlns="d2289274-6128-4816-ae07-41a25b982335">
      <Url>https://www.sbu.ac.ir/rsbu/_layouts/DocIdRedir.aspx?ID=5VXMWDDNTVKU-608-38</Url>
      <Description>5VXMWDDNTVKU-608-38</Description>
    </_dlc_DocIdUrl>
  </documentManagement>
</p:properties>
</file>

<file path=customXml/itemProps1.xml><?xml version="1.0" encoding="utf-8"?>
<ds:datastoreItem xmlns:ds="http://schemas.openxmlformats.org/officeDocument/2006/customXml" ds:itemID="{46DAF157-D60B-4CC3-8F42-7D14C586CD45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78646301-7C3A-4874-B8CB-558897DB22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D34923-9945-4A8C-AFBA-BF3C6CCAA31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d2289274-6128-4816-ae07-41a25b9823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188C7B5-1E3A-40F1-9313-5D466EFB3221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d2289274-6128-4816-ae07-41a25b98233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1789</TotalTime>
  <Words>533</Words>
  <Application>Microsoft Office PowerPoint</Application>
  <PresentationFormat>On-screen Show (4:3)</PresentationFormat>
  <Paragraphs>140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30" baseType="lpstr">
      <vt:lpstr>2  Nazanin</vt:lpstr>
      <vt:lpstr>2 elham</vt:lpstr>
      <vt:lpstr>Arial</vt:lpstr>
      <vt:lpstr>B Nazanin</vt:lpstr>
      <vt:lpstr>Book Antiqua</vt:lpstr>
      <vt:lpstr>Calibri</vt:lpstr>
      <vt:lpstr>Corbel</vt:lpstr>
      <vt:lpstr>Gill Sans MT</vt:lpstr>
      <vt:lpstr>IranNastaliq</vt:lpstr>
      <vt:lpstr>Times New Roman</vt:lpstr>
      <vt:lpstr>Wingdings</vt:lpstr>
      <vt:lpstr>Wingdings 2</vt:lpstr>
      <vt:lpstr>Parallax</vt:lpstr>
      <vt:lpstr>PowerPoint Presentation</vt:lpstr>
      <vt:lpstr>نام  هسته/ شرکت </vt:lpstr>
      <vt:lpstr>اگر شرکت به ثبت رسیده </vt:lpstr>
      <vt:lpstr>معرفی اعضای هیات مدیره، سهامداران اصلی و میزان سهام برای شرکت‌های ثبت شده: </vt:lpstr>
      <vt:lpstr>معرفی همکاران اصلی هسته فناور</vt:lpstr>
      <vt:lpstr>معرفی ایده محوری</vt:lpstr>
      <vt:lpstr>ويژگي هاي محصول </vt:lpstr>
      <vt:lpstr>سوابق پژوهشی ایده و  وضعیت کنونی آن   </vt:lpstr>
      <vt:lpstr>سوابق تولید محصول</vt:lpstr>
      <vt:lpstr>توجیه نوآورانه بودن ايده </vt:lpstr>
      <vt:lpstr>مراحل برنامه كاري هسته در دوره رشد مقدماتي</vt:lpstr>
      <vt:lpstr>PowerPoint Presentation</vt:lpstr>
      <vt:lpstr>اعتبارات مورد نیاز</vt:lpstr>
      <vt:lpstr>فضای کار و امکاناتی که نیاز است داشته باشید</vt:lpstr>
      <vt:lpstr>موانع و مشكلات اجرايي</vt:lpstr>
      <vt:lpstr>سایر مواردی که توضیح آن را ضروری می دانید</vt:lpstr>
      <vt:lpstr> سوابق مشترک  پژوهشی، فناوری  اعضای گروه</vt:lpstr>
    </vt:vector>
  </TitlesOfParts>
  <Company>#%www.IRWIT.com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فایل ارائه رشد مقدماتی (پیش رشد) مرکز رشد</dc:title>
  <dc:creator>Gsoft Group</dc:creator>
  <cp:lastModifiedBy>ASUS</cp:lastModifiedBy>
  <cp:revision>176</cp:revision>
  <dcterms:created xsi:type="dcterms:W3CDTF">2010-07-23T06:35:44Z</dcterms:created>
  <dcterms:modified xsi:type="dcterms:W3CDTF">2025-06-25T06:19:22Z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0x01010084F3D08AC40FCE4D8717BDC51D7D24AB</vt:lpwstr>
  </property>
  <property fmtid="{D5CDD505-2E9C-101B-9397-08002B2CF9AE}" pid="3" name="_dlc_DocIdItemGuid">
    <vt:lpwstr>179e7775-1674-4517-858c-f1c789e3330b</vt:lpwstr>
  </property>
</Properties>
</file>