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4544" r:id="rId5"/>
  </p:sldMasterIdLst>
  <p:notesMasterIdLst>
    <p:notesMasterId r:id="rId26"/>
  </p:notesMasterIdLst>
  <p:sldIdLst>
    <p:sldId id="274" r:id="rId6"/>
    <p:sldId id="264" r:id="rId7"/>
    <p:sldId id="275" r:id="rId8"/>
    <p:sldId id="257" r:id="rId9"/>
    <p:sldId id="276" r:id="rId10"/>
    <p:sldId id="258" r:id="rId11"/>
    <p:sldId id="260" r:id="rId12"/>
    <p:sldId id="259" r:id="rId13"/>
    <p:sldId id="269" r:id="rId14"/>
    <p:sldId id="261" r:id="rId15"/>
    <p:sldId id="262" r:id="rId16"/>
    <p:sldId id="270" r:id="rId17"/>
    <p:sldId id="265" r:id="rId18"/>
    <p:sldId id="266" r:id="rId19"/>
    <p:sldId id="271" r:id="rId20"/>
    <p:sldId id="272" r:id="rId21"/>
    <p:sldId id="277" r:id="rId22"/>
    <p:sldId id="278" r:id="rId23"/>
    <p:sldId id="279" r:id="rId24"/>
    <p:sldId id="280" r:id="rId25"/>
  </p:sldIdLst>
  <p:sldSz cx="12192000" cy="6858000"/>
  <p:notesSz cx="6858000" cy="9144000"/>
  <p:embeddedFontLst>
    <p:embeddedFont>
      <p:font typeface="2  Nazanin" panose="020B0604020202020204" charset="-78"/>
      <p:regular r:id="rId27"/>
      <p:bold r:id="rId28"/>
    </p:embeddedFont>
    <p:embeddedFont>
      <p:font typeface="B Mitra" panose="00000400000000000000" pitchFamily="2" charset="-78"/>
      <p:regular r:id="rId29"/>
      <p:bold r:id="rId30"/>
    </p:embeddedFont>
    <p:embeddedFont>
      <p:font typeface="B Nazanin" panose="00000400000000000000" pitchFamily="2" charset="-78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Gill Sans MT" panose="020B0502020104020203" pitchFamily="34" charset="0"/>
      <p:regular r:id="rId39"/>
      <p:bold r:id="rId40"/>
      <p:italic r:id="rId41"/>
      <p:boldItalic r:id="rId42"/>
    </p:embeddedFont>
    <p:embeddedFont>
      <p:font typeface="Wingdings 2" panose="05020102010507070707" pitchFamily="18" charset="2"/>
      <p:regular r:id="rId43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4B"/>
    <a:srgbClr val="D91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08" autoAdjust="0"/>
    <p:restoredTop sz="94660"/>
  </p:normalViewPr>
  <p:slideViewPr>
    <p:cSldViewPr>
      <p:cViewPr varScale="1">
        <p:scale>
          <a:sx n="107" d="100"/>
          <a:sy n="107" d="100"/>
        </p:scale>
        <p:origin x="73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7A692E-BCEB-4B8B-A618-2ADF278BBE68}" type="datetimeFigureOut">
              <a:rPr lang="fa-IR" smtClean="0"/>
              <a:t>29/12/1446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B28A5E-67C5-4AAE-8B1E-4380FC35E7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859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D4346-8AEF-4ED8-83D2-D9FD65D4E1CE}" type="slidenum">
              <a:rPr lang="ar-SA" smtClean="0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B6203-6410-4E4D-8794-EE168720372C}" type="slidenum">
              <a:rPr lang="ar-SA" smtClean="0"/>
              <a:pPr/>
              <a:t>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1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8A5E-67C5-4AAE-8B1E-4380FC35E78C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023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8A5E-67C5-4AAE-8B1E-4380FC35E78C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050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29/12/1446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3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29/12/1446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588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29/12/1446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4149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0" y="685800"/>
            <a:ext cx="1002132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29/12/1446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010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29/12/1446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741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29/12/1446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49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29/12/1446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09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29/12/1446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977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29/12/1446</a:t>
            </a:fld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980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29/12/1446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a-I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646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CC7A49-7380-4B9C-9D44-BC5335133FA6}" type="datetimeFigureOut">
              <a:rPr lang="fa-IR" smtClean="0"/>
              <a:pPr/>
              <a:t>29/12/1446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997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29/12/1446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283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CC7A49-7380-4B9C-9D44-BC5335133FA6}" type="datetimeFigureOut">
              <a:rPr lang="fa-IR" smtClean="0"/>
              <a:pPr/>
              <a:t>29/12/1446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  <p:sldLayoutId id="214748455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7648" y="116633"/>
            <a:ext cx="648072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lnSpc>
                <a:spcPct val="150000"/>
              </a:lnSpc>
              <a:spcBef>
                <a:spcPct val="50000"/>
              </a:spcBef>
              <a:defRPr/>
            </a:pPr>
            <a:endParaRPr lang="fa-IR" b="1" dirty="0">
              <a:solidFill>
                <a:schemeClr val="accent4">
                  <a:lumMod val="50000"/>
                </a:schemeClr>
              </a:solidFill>
              <a:cs typeface="B Mitra" panose="00000400000000000000" pitchFamily="2" charset="-78"/>
            </a:endParaRPr>
          </a:p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2800" b="1" dirty="0">
                <a:solidFill>
                  <a:schemeClr val="accent4">
                    <a:lumMod val="50000"/>
                  </a:schemeClr>
                </a:solidFill>
                <a:latin typeface="2  Nazanin"/>
                <a:cs typeface="B Mitra" panose="00000400000000000000" pitchFamily="2" charset="-78"/>
              </a:rPr>
              <a:t>بسمه تعالی</a:t>
            </a:r>
          </a:p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endParaRPr lang="fa-IR" sz="2400" b="1" dirty="0">
              <a:solidFill>
                <a:schemeClr val="accent4">
                  <a:lumMod val="50000"/>
                </a:schemeClr>
              </a:solidFill>
              <a:latin typeface="2  Nazanin"/>
              <a:cs typeface="B Mitra" panose="00000400000000000000" pitchFamily="2" charset="-78"/>
            </a:endParaRPr>
          </a:p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endParaRPr lang="fa-IR" sz="2400" b="1" dirty="0">
              <a:solidFill>
                <a:schemeClr val="accent4">
                  <a:lumMod val="50000"/>
                </a:schemeClr>
              </a:solidFill>
              <a:latin typeface="2  Nazanin"/>
              <a:cs typeface="B Mitra" panose="00000400000000000000" pitchFamily="2" charset="-78"/>
            </a:endParaRPr>
          </a:p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3600" b="1" dirty="0">
                <a:solidFill>
                  <a:schemeClr val="accent4">
                    <a:lumMod val="50000"/>
                  </a:schemeClr>
                </a:solidFill>
                <a:latin typeface="Adobe Devanagari" pitchFamily="18" charset="0"/>
                <a:cs typeface="B Mitra" panose="00000400000000000000" pitchFamily="2" charset="-78"/>
              </a:rPr>
              <a:t>فایل ارائه پذیرش واحد های تحقیق و توسعه در مرکز رشد دانشگاه دامغان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Adobe Devanagari" pitchFamily="18" charset="0"/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" y="116633"/>
            <a:ext cx="1290730" cy="143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57" y="116632"/>
            <a:ext cx="1298323" cy="12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3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fa-IR" sz="3800" b="1" dirty="0">
                <a:cs typeface="B Mitra" panose="00000400000000000000" pitchFamily="2" charset="-78"/>
              </a:rPr>
              <a:t>برنامه کاری </a:t>
            </a:r>
            <a:r>
              <a:rPr lang="fa-IR" sz="2000" b="1" dirty="0">
                <a:cs typeface="B Mitra" panose="00000400000000000000" pitchFamily="2" charset="-78"/>
              </a:rPr>
              <a:t>(در حوزه توسعه تکنولوژی، محصولات و بازار در مرکز)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 </a:t>
            </a:r>
            <a:r>
              <a:rPr lang="fa-IR" dirty="0">
                <a:cs typeface="B Mitra" panose="00000400000000000000" pitchFamily="2" charset="-78"/>
              </a:rPr>
              <a:t>ارائه برنامه سال اول استقرار در مرکز با رعایت زمان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ارائه خلاصه ای از برنامه میان مدت استقرار در مرکز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233" y="188640"/>
            <a:ext cx="7704667" cy="1472952"/>
          </a:xfrm>
        </p:spPr>
        <p:txBody>
          <a:bodyPr>
            <a:normAutofit/>
          </a:bodyPr>
          <a:lstStyle/>
          <a:p>
            <a:r>
              <a:rPr lang="fa-IR" sz="3800" b="1" dirty="0">
                <a:cs typeface="+mn-cs"/>
              </a:rPr>
              <a:t>بازار و فروش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میزان فروش در سال گذشته (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Mitra" panose="00000400000000000000" pitchFamily="2" charset="-78"/>
              </a:rPr>
              <a:t>مجموع مبالغ حاصل از عملیات فروش کالا و خدمات اعم از ثبت شده در دفاتر رسمی یا غیر رسمی با مستندات)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پیش بینی فروش در سال آینده 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فروش ورود به بازارهای جدید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صادرات 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Mitra" panose="00000400000000000000" pitchFamily="2" charset="-78"/>
              </a:rPr>
              <a:t>(نام محصول، نام کشور، میزان فروش)</a:t>
            </a:r>
          </a:p>
          <a:p>
            <a:pPr marL="114300" indent="0">
              <a:buNone/>
            </a:pPr>
            <a:r>
              <a:rPr lang="fa-IR" dirty="0">
                <a:cs typeface="B Mitra" panose="00000400000000000000" pitchFamily="2" charset="-78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800" dirty="0">
                <a:cs typeface="B Mitra" panose="00000400000000000000" pitchFamily="2" charset="-78"/>
              </a:rPr>
              <a:t>هزینه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جدول هزینه ها در سال گذشته </a:t>
            </a:r>
            <a:r>
              <a:rPr lang="fa-IR" sz="1400" dirty="0">
                <a:cs typeface="B Mitra" panose="00000400000000000000" pitchFamily="2" charset="-78"/>
              </a:rPr>
              <a:t>( کلیه هزینه ها) 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پیش بینی جدول هزینه ها پس از استقرار در مرکز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جدول محل تامین اعتبارات مورد نیاز مالی </a:t>
            </a:r>
            <a:r>
              <a:rPr lang="fa-IR" sz="1800" dirty="0">
                <a:cs typeface="B Mitra" panose="00000400000000000000" pitchFamily="2" charset="-78"/>
              </a:rPr>
              <a:t>(میزان اعتبار مورد نیاز با ذکر موارد تخصیص یافته ، آورده ی متقاضی،سرمایه گذار و ...)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8579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986" y="548680"/>
            <a:ext cx="7704667" cy="1512168"/>
          </a:xfrm>
        </p:spPr>
        <p:txBody>
          <a:bodyPr>
            <a:normAutofit/>
          </a:bodyPr>
          <a:lstStyle/>
          <a:p>
            <a:r>
              <a:rPr lang="fa-IR" sz="3800" b="1" dirty="0">
                <a:cs typeface="B Mitra" panose="00000400000000000000" pitchFamily="2" charset="-78"/>
              </a:rPr>
              <a:t>استراتژی بازاریابی ورود محصول/خدمات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134" y="2667000"/>
            <a:ext cx="7704667" cy="1914128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.......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..........</a:t>
            </a:r>
          </a:p>
        </p:txBody>
      </p:sp>
    </p:spTree>
    <p:extLst>
      <p:ext uri="{BB962C8B-B14F-4D97-AF65-F5344CB8AC3E}">
        <p14:creationId xmlns:p14="http://schemas.microsoft.com/office/powerpoint/2010/main" val="231621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800" b="1" dirty="0">
                <a:cs typeface="B Mitra" panose="00000400000000000000" pitchFamily="2" charset="-78"/>
              </a:rPr>
              <a:t>معرفی رقبای داخلی و خارجی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968404"/>
              </p:ext>
            </p:extLst>
          </p:nvPr>
        </p:nvGraphicFramePr>
        <p:xfrm>
          <a:off x="2506663" y="2438400"/>
          <a:ext cx="7704136" cy="296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26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معایب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مزیت رقابتی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600" dirty="0">
                          <a:cs typeface="B Nazanin" panose="00000400000000000000" pitchFamily="2" charset="-78"/>
                        </a:rPr>
                        <a:t>واحد تولید کننده </a:t>
                      </a:r>
                      <a:endParaRPr lang="en-US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 محصول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15681" y="6021288"/>
            <a:ext cx="699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Mitra" panose="00000400000000000000" pitchFamily="2" charset="-78"/>
              </a:rPr>
              <a:t>منظور از "مزيت رقابتی" محصول رقيب نسبت به محصول شرکت است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>
                <a:cs typeface="B Mitra" panose="00000400000000000000" pitchFamily="2" charset="-78"/>
              </a:rPr>
              <a:t>مجوزهای شرکت، محصول</a:t>
            </a:r>
            <a:r>
              <a:rPr lang="fa-IR" sz="2000" dirty="0">
                <a:cs typeface="B Mitra" panose="00000400000000000000" pitchFamily="2" charset="-78"/>
              </a:rPr>
              <a:t>( استاندارد، پتنت ، مجوز و...)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622048"/>
              </p:ext>
            </p:extLst>
          </p:nvPr>
        </p:nvGraphicFramePr>
        <p:xfrm>
          <a:off x="2346325" y="1846264"/>
          <a:ext cx="7543799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7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سال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محل صدور 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استاندارد/ مجوز/ پتنت/.... </a:t>
                      </a:r>
                      <a:r>
                        <a:rPr lang="fa-IR" baseline="0" dirty="0">
                          <a:cs typeface="B Mitra" panose="00000400000000000000" pitchFamily="2" charset="-78"/>
                        </a:rPr>
                        <a:t> 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anose="00000400000000000000" pitchFamily="2" charset="-78"/>
                        </a:rPr>
                        <a:t>محصول</a:t>
                      </a:r>
                      <a:endParaRPr lang="en-US" dirty="0">
                        <a:cs typeface="B Mitra" panose="00000400000000000000" pitchFamily="2" charset="-78"/>
                      </a:endParaRPr>
                    </a:p>
                  </a:txBody>
                  <a:tcPr marL="89537" marR="895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537" marR="895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9537" marR="89537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537" marR="8953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25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1784" y="2768966"/>
            <a:ext cx="43204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5400" b="1" dirty="0">
                <a:solidFill>
                  <a:srgbClr val="40804B"/>
                </a:solidFill>
                <a:cs typeface="B Mitra" panose="00000400000000000000" pitchFamily="2" charset="-78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9736" y="1052736"/>
            <a:ext cx="50405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a-IR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Mitra" panose="00000400000000000000" pitchFamily="2" charset="-78"/>
              </a:rPr>
              <a:t>فضاي مورد نياز به متر مربع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19736" y="2371935"/>
            <a:ext cx="5184576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fa-IR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Mitra" panose="00000400000000000000" pitchFamily="2" charset="-78"/>
              </a:rPr>
              <a:t>دفترکاری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fa-IR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Mitra" panose="00000400000000000000" pitchFamily="2" charset="-78"/>
              </a:rPr>
              <a:t>آزمایشگاه 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fa-IR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Mitra" panose="00000400000000000000" pitchFamily="2" charset="-78"/>
              </a:rPr>
              <a:t>کارگاه </a:t>
            </a:r>
          </a:p>
          <a:p>
            <a:pPr>
              <a:lnSpc>
                <a:spcPct val="120000"/>
              </a:lnSpc>
              <a:defRPr/>
            </a:pPr>
            <a:endParaRPr lang="fa-IR" sz="38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69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5880" y="1052736"/>
            <a:ext cx="331236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a-IR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Mitra" panose="00000400000000000000" pitchFamily="2" charset="-78"/>
              </a:rPr>
              <a:t>امکانات مورد نیاز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3946" y="3244334"/>
            <a:ext cx="35910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000000"/>
                </a:solidFill>
                <a:latin typeface="bmitra"/>
              </a:rPr>
              <a:t> </a:t>
            </a:r>
            <a:r>
              <a:rPr lang="fa-IR" dirty="0">
                <a:solidFill>
                  <a:srgbClr val="000000"/>
                </a:solidFill>
                <a:latin typeface="bmitra"/>
                <a:cs typeface="B Mitra" panose="00000400000000000000" pitchFamily="2" charset="-78"/>
              </a:rPr>
              <a:t>امکانات موجود که به مرکز آورده می شود</a:t>
            </a:r>
            <a:endParaRPr lang="en-US" dirty="0">
              <a:solidFill>
                <a:srgbClr val="000000"/>
              </a:solidFill>
              <a:latin typeface="bmitra"/>
              <a:cs typeface="B Mitra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latin typeface="bmitra"/>
              <a:cs typeface="B Mitra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000000"/>
                </a:solidFill>
                <a:latin typeface="bmitra"/>
                <a:cs typeface="B Mitra" panose="00000400000000000000" pitchFamily="2" charset="-78"/>
              </a:rPr>
              <a:t>امکانات مورد نیاز که باید توسط مرکز تامین شود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a-IR" dirty="0">
              <a:solidFill>
                <a:srgbClr val="000000"/>
              </a:solidFill>
              <a:latin typeface="bmitra"/>
              <a:cs typeface="B Mitra" panose="000004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4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5760" y="141277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000000"/>
                </a:solidFill>
                <a:latin typeface="bmitra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5600" y="1197333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Mitra" panose="00000400000000000000" pitchFamily="2" charset="-78"/>
              </a:rPr>
              <a:t>توضیح تشریحی دلایل درخواست استقرار در مرکز از نظر شرکت </a:t>
            </a:r>
            <a:endParaRPr lang="en-US" sz="3200" dirty="0">
              <a:cs typeface="B Mitra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6138" y="2996952"/>
            <a:ext cx="160172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................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............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cs typeface="B Titr" panose="00000700000000000000" pitchFamily="2" charset="-78"/>
              </a:rPr>
              <a:t>............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cs typeface="B Titr" panose="00000700000000000000" pitchFamily="2" charset="-78"/>
              </a:rPr>
              <a:t>............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cs typeface="B Titr" panose="00000700000000000000" pitchFamily="2" charset="-78"/>
              </a:rPr>
              <a:t>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60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Mitra" panose="00000400000000000000" pitchFamily="2" charset="-78"/>
              </a:rPr>
              <a:t>همکاری های پیشنهادی متقابل با دانشگاه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7524" y="3140968"/>
            <a:ext cx="7515992" cy="2650232"/>
          </a:xfrm>
        </p:spPr>
        <p:txBody>
          <a:bodyPr/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dirty="0"/>
              <a:t>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9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7688" y="1628800"/>
            <a:ext cx="6629400" cy="4104456"/>
          </a:xfrm>
        </p:spPr>
        <p:txBody>
          <a:bodyPr>
            <a:normAutofit fontScale="90000"/>
          </a:bodyPr>
          <a:lstStyle/>
          <a:p>
            <a:pPr algn="r" rtl="1"/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</a:br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</a:br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</a:br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</a:br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</a:br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</a:br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</a:br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</a:br>
            <a: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  <a:t>نام شرکت (نام کامل تجاری)</a:t>
            </a:r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</a:br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</a:br>
            <a: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  <a:t>تاریخ ثبت:</a:t>
            </a:r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</a:br>
            <a: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  <a:t>محل ثبت:</a:t>
            </a:r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</a:br>
            <a: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  <a:t>شناسه ملی:</a:t>
            </a:r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</a:br>
            <a: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  <a:t>سرمايه اسمي:</a:t>
            </a:r>
            <a:br>
              <a:rPr lang="fa-IR" sz="3200" dirty="0">
                <a:solidFill>
                  <a:schemeClr val="bg2">
                    <a:lumMod val="10000"/>
                  </a:schemeClr>
                </a:solidFill>
                <a:cs typeface="B Mitra" panose="00000400000000000000" pitchFamily="2" charset="-78"/>
              </a:rPr>
            </a:br>
            <a: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  <a:t>آدرس دفتر:</a:t>
            </a:r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</a:br>
            <a:r>
              <a:rPr lang="fa-IR" sz="32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  <a:t>کارگاه محل تولید:</a:t>
            </a:r>
            <a:br>
              <a:rPr lang="fa-IR" sz="3200" b="1" dirty="0">
                <a:solidFill>
                  <a:schemeClr val="bg2">
                    <a:lumMod val="10000"/>
                  </a:schemeClr>
                </a:solidFill>
                <a:cs typeface="B Mitra" panose="00000400000000000000" pitchFamily="2" charset="-78"/>
              </a:rPr>
            </a:br>
            <a:endParaRPr lang="fa-IR" sz="3200" dirty="0">
              <a:solidFill>
                <a:schemeClr val="bg2">
                  <a:lumMod val="10000"/>
                </a:schemeClr>
              </a:solidFill>
              <a:cs typeface="B Mitra" panose="00000400000000000000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Mitra" panose="00000400000000000000" pitchFamily="2" charset="-78"/>
              </a:rPr>
              <a:t>سایر مواردی که توضیح آن را ضروری می دانید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9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440238" y="3665538"/>
            <a:ext cx="102711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/>
            <a:endParaRPr lang="en-US" dirty="0">
              <a:cs typeface="B Mitra" panose="00000400000000000000" pitchFamily="2" charset="-78"/>
            </a:endParaRPr>
          </a:p>
        </p:txBody>
      </p:sp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52489"/>
              </p:ext>
            </p:extLst>
          </p:nvPr>
        </p:nvGraphicFramePr>
        <p:xfrm>
          <a:off x="1991544" y="1916832"/>
          <a:ext cx="8346646" cy="2299162"/>
        </p:xfrm>
        <a:graphic>
          <a:graphicData uri="http://schemas.openxmlformats.org/drawingml/2006/table">
            <a:tbl>
              <a:tblPr rtl="1"/>
              <a:tblGrid>
                <a:gridCol w="1689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01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8628"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مدرک تحصيلي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سمت در واحد فناوری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درصد سهام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نوع همکاری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تمام وقت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پاره وقت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56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95" name="Rectangle 9"/>
          <p:cNvSpPr>
            <a:spLocks noChangeArrowheads="1"/>
          </p:cNvSpPr>
          <p:nvPr/>
        </p:nvSpPr>
        <p:spPr bwMode="auto">
          <a:xfrm>
            <a:off x="1991545" y="357188"/>
            <a:ext cx="8247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  <a:t>معرفی اعضای هیات مدیره، سهامداران اصلی و میزان سهام</a:t>
            </a:r>
            <a:endParaRPr lang="en-US" sz="2800" dirty="0">
              <a:solidFill>
                <a:schemeClr val="bg2">
                  <a:lumMod val="10000"/>
                </a:schemeClr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04180"/>
              </p:ext>
            </p:extLst>
          </p:nvPr>
        </p:nvGraphicFramePr>
        <p:xfrm>
          <a:off x="2167467" y="5198534"/>
          <a:ext cx="7772400" cy="390707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707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Mitra" panose="00000400000000000000" pitchFamily="2" charset="-78"/>
                        </a:rPr>
                        <a:t>زمانی که فرد دارای مشاغل دیگری مانند مدرس ، شرکت دیگر دانشجو و ... دارد تمام وقت ذکر نگردد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6300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457202"/>
            <a:ext cx="7704667" cy="1171599"/>
          </a:xfrm>
        </p:spPr>
        <p:txBody>
          <a:bodyPr>
            <a:normAutofit/>
          </a:bodyPr>
          <a:lstStyle/>
          <a:p>
            <a:pPr algn="ctr" rtl="1"/>
            <a:r>
              <a:rPr lang="fa-IR" sz="28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Mitra" panose="00000400000000000000" pitchFamily="2" charset="-78"/>
              </a:rPr>
              <a:t>تركيب نيروي انساني شركت</a:t>
            </a:r>
          </a:p>
        </p:txBody>
      </p:sp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067101"/>
              </p:ext>
            </p:extLst>
          </p:nvPr>
        </p:nvGraphicFramePr>
        <p:xfrm>
          <a:off x="2783632" y="2276872"/>
          <a:ext cx="6972244" cy="2178762"/>
        </p:xfrm>
        <a:graphic>
          <a:graphicData uri="http://schemas.openxmlformats.org/drawingml/2006/table">
            <a:tbl>
              <a:tblPr rtl="1"/>
              <a:tblGrid>
                <a:gridCol w="1800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9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8"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مدرک تحصيلي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نوع همکاری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بیمه شده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تمام وقت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پاره وقت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مشاور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56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0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440238" y="3665538"/>
            <a:ext cx="102711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/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7213" name="Rectangle 9"/>
          <p:cNvSpPr>
            <a:spLocks noChangeArrowheads="1"/>
          </p:cNvSpPr>
          <p:nvPr/>
        </p:nvSpPr>
        <p:spPr bwMode="auto">
          <a:xfrm>
            <a:off x="3503713" y="188641"/>
            <a:ext cx="67356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a-IR" sz="4000" b="1" dirty="0">
                <a:solidFill>
                  <a:schemeClr val="bg2"/>
                </a:solidFill>
                <a:latin typeface="Gill Sans MT" pitchFamily="34" charset="0"/>
                <a:cs typeface="B Mitra" panose="00000400000000000000" pitchFamily="2" charset="-78"/>
              </a:rPr>
              <a:t> </a:t>
            </a:r>
            <a:r>
              <a:rPr lang="fa-IR" sz="2800" b="1" dirty="0">
                <a:latin typeface="Gill Sans MT" pitchFamily="34" charset="0"/>
                <a:cs typeface="B Mitra" panose="00000400000000000000" pitchFamily="2" charset="-78"/>
              </a:rPr>
              <a:t>نيروهاي متخصص واحد متقاضي استقرار در مرکز</a:t>
            </a:r>
          </a:p>
          <a:p>
            <a:pPr algn="ctr"/>
            <a:r>
              <a:rPr lang="fa-IR" sz="4000" b="1" dirty="0">
                <a:solidFill>
                  <a:schemeClr val="bg2"/>
                </a:solidFill>
                <a:latin typeface="Gill Sans MT" pitchFamily="34" charset="0"/>
                <a:cs typeface="B Mitra" panose="00000400000000000000" pitchFamily="2" charset="-78"/>
              </a:rPr>
              <a:t> </a:t>
            </a:r>
          </a:p>
        </p:txBody>
      </p:sp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12333"/>
              </p:ext>
            </p:extLst>
          </p:nvPr>
        </p:nvGraphicFramePr>
        <p:xfrm>
          <a:off x="2813925" y="1196752"/>
          <a:ext cx="7410542" cy="4363904"/>
        </p:xfrm>
        <a:graphic>
          <a:graphicData uri="http://schemas.openxmlformats.org/drawingml/2006/table">
            <a:tbl>
              <a:tblPr rtl="1"/>
              <a:tblGrid>
                <a:gridCol w="1500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3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8628"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نام و نام خانوادگی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مدرک  و زمینه تحصيلي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سمت در واحد فناوری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میزان سابقه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نوع همکاری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تمام وقت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a-IR"/>
                      </a:defPPr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پاره وقت</a:t>
                      </a:r>
                      <a:endParaRPr kumimoji="0" lang="en-US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fa-IR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2  Nazanin"/>
                          <a:ea typeface="Majalla UI"/>
                          <a:cs typeface="B Mitra" panose="00000400000000000000" pitchFamily="2" charset="-78"/>
                        </a:rPr>
                        <a:t>بیمه</a:t>
                      </a:r>
                      <a:endParaRPr kumimoji="0" lang="en-US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56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Koodak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2  Nazanin"/>
                        <a:ea typeface="Majalla UI"/>
                        <a:cs typeface="B Mitra" panose="000004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0230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Mitra" panose="00000400000000000000" pitchFamily="2" charset="-78"/>
              </a:rPr>
              <a:t>فناوري محوری – محصولات/ خدمات اصلی</a:t>
            </a:r>
            <a:endParaRPr lang="fa-IR" sz="36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2204865"/>
            <a:ext cx="7704856" cy="3273227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...........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...........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dirty="0"/>
              <a:t>................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457202"/>
            <a:ext cx="7704667" cy="1387623"/>
          </a:xfrm>
        </p:spPr>
        <p:txBody>
          <a:bodyPr>
            <a:normAutofit/>
          </a:bodyPr>
          <a:lstStyle/>
          <a:p>
            <a:r>
              <a:rPr lang="fa-IR" sz="3800" b="1" dirty="0">
                <a:cs typeface="B Mitra" panose="00000400000000000000" pitchFamily="2" charset="-78"/>
              </a:rPr>
              <a:t>معرفی محصولات- خدمات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نام محصولات/خدمات فعلی: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محصولات/خدمات مورد نظر برای کار در مرکز: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  مشخصات فنی و معرفی محصول/خدمت برای کار در مرکز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Mitra" panose="00000400000000000000" pitchFamily="2" charset="-78"/>
              </a:rPr>
              <a:t>تصاویر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cs typeface="B Mitra" panose="00000400000000000000" pitchFamily="2" charset="-78"/>
              </a:rPr>
              <a:t>تصویر دفتر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cs typeface="B Mitra" panose="00000400000000000000" pitchFamily="2" charset="-78"/>
              </a:rPr>
              <a:t>تصویر کارگاه فعلی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cs typeface="B Mitra" panose="00000400000000000000" pitchFamily="2" charset="-78"/>
              </a:rPr>
              <a:t>تصاویر محصولات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/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Mitra" panose="00000400000000000000" pitchFamily="2" charset="-78"/>
              </a:rPr>
              <a:t>مشتریان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134" y="2667000"/>
            <a:ext cx="7704667" cy="1986136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cs typeface="B Mitra" panose="00000400000000000000" pitchFamily="2" charset="-78"/>
              </a:rPr>
              <a:t>مهمترین مشتریان فعلی (معرفی مهمترین قراردادها):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cs typeface="B Mitra" panose="00000400000000000000" pitchFamily="2" charset="-78"/>
              </a:rPr>
              <a:t>مشتریان احتمالی آینده پس از استقرار در مرکز</a:t>
            </a:r>
            <a:r>
              <a:rPr lang="fa-IR" dirty="0">
                <a:cs typeface="B Koodak" panose="00000700000000000000" pitchFamily="2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972852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1C6294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84F3D08AC40FCE4D8717BDC51D7D24AB" ma:contentTypeVersion="1" ma:contentTypeDescription="یک سند جدید ایجاد کنید." ma:contentTypeScope="" ma:versionID="fc254e178b62dd1a45da47b1b4e6fbcb">
  <xsd:schema xmlns:xsd="http://www.w3.org/2001/XMLSchema" xmlns:xs="http://www.w3.org/2001/XMLSchema" xmlns:p="http://schemas.microsoft.com/office/2006/metadata/properties" xmlns:ns1="http://schemas.microsoft.com/sharepoint/v3" xmlns:ns2="d2289274-6128-4816-ae07-41a25b982335" targetNamespace="http://schemas.microsoft.com/office/2006/metadata/properties" ma:root="true" ma:fieldsID="f5c093f007d23cc78b564b779fe12d2e" ns1:_="" ns2:_="">
    <xsd:import namespace="http://schemas.microsoft.com/sharepoint/v3"/>
    <xsd:import namespace="d2289274-6128-4816-ae07-41a25b9823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تاریخ شروع زمان بندی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تاریخ اتمام زمان بندی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89274-6128-4816-ae07-41a25b9823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2289274-6128-4816-ae07-41a25b982335">5VXMWDDNTVKU-608-35</_dlc_DocId>
    <_dlc_DocIdUrl xmlns="d2289274-6128-4816-ae07-41a25b982335">
      <Url>https://www.sbu.ac.ir/rsbu/_layouts/DocIdRedir.aspx?ID=5VXMWDDNTVKU-608-35</Url>
      <Description>5VXMWDDNTVKU-608-35</Description>
    </_dlc_DocIdUrl>
  </documentManagement>
</p:properties>
</file>

<file path=customXml/itemProps1.xml><?xml version="1.0" encoding="utf-8"?>
<ds:datastoreItem xmlns:ds="http://schemas.openxmlformats.org/officeDocument/2006/customXml" ds:itemID="{D82D1574-EB0B-4328-A030-B7A515FF22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3BB23E9-1220-46A1-A57C-F548A9AED8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45C3CD-3244-4406-882D-C33EC39DC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289274-6128-4816-ae07-41a25b982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8B287DA-649A-4DAF-93AB-5B4B7E8C3619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sharepoint/v3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d2289274-6128-4816-ae07-41a25b9823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490</TotalTime>
  <Words>478</Words>
  <Application>Microsoft Office PowerPoint</Application>
  <PresentationFormat>Widescreen</PresentationFormat>
  <Paragraphs>97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Adobe Devanagari</vt:lpstr>
      <vt:lpstr>Gill Sans MT</vt:lpstr>
      <vt:lpstr>2  Nazanin</vt:lpstr>
      <vt:lpstr>bmitra</vt:lpstr>
      <vt:lpstr>Wingdings 2</vt:lpstr>
      <vt:lpstr>Courier New</vt:lpstr>
      <vt:lpstr>Calibri</vt:lpstr>
      <vt:lpstr>Calibri Light</vt:lpstr>
      <vt:lpstr>Wingdings</vt:lpstr>
      <vt:lpstr>B Mitra</vt:lpstr>
      <vt:lpstr>B Nazanin</vt:lpstr>
      <vt:lpstr>Retrospect</vt:lpstr>
      <vt:lpstr>PowerPoint Presentation</vt:lpstr>
      <vt:lpstr>        نام شرکت (نام کامل تجاری)  تاریخ ثبت: محل ثبت: شناسه ملی: سرمايه اسمي: آدرس دفتر: کارگاه محل تولید: </vt:lpstr>
      <vt:lpstr>PowerPoint Presentation</vt:lpstr>
      <vt:lpstr>تركيب نيروي انساني شركت</vt:lpstr>
      <vt:lpstr>PowerPoint Presentation</vt:lpstr>
      <vt:lpstr>فناوري محوری – محصولات/ خدمات اصلی</vt:lpstr>
      <vt:lpstr>معرفی محصولات- خدمات </vt:lpstr>
      <vt:lpstr>تصاویر</vt:lpstr>
      <vt:lpstr>مشتریان</vt:lpstr>
      <vt:lpstr>برنامه کاری (در حوزه توسعه تکنولوژی، محصولات و بازار در مرکز)</vt:lpstr>
      <vt:lpstr>بازار و فروش</vt:lpstr>
      <vt:lpstr>هزینه ها</vt:lpstr>
      <vt:lpstr>استراتژی بازاریابی ورود محصول/خدمات</vt:lpstr>
      <vt:lpstr>معرفی رقبای داخلی و خارجی</vt:lpstr>
      <vt:lpstr>مجوزهای شرکت، محصول( استاندارد، پتنت ، مجوز و...)</vt:lpstr>
      <vt:lpstr>PowerPoint Presentation</vt:lpstr>
      <vt:lpstr>PowerPoint Presentation</vt:lpstr>
      <vt:lpstr>PowerPoint Presentation</vt:lpstr>
      <vt:lpstr>همکاری های پیشنهادی متقابل با دانشگاه</vt:lpstr>
      <vt:lpstr>سایر مواردی که توضیح آن را ضروری می دانید</vt:lpstr>
    </vt:vector>
  </TitlesOfParts>
  <Company>sbu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نام واحد/شرکت:فایل ارائه جلسه کمیته پذیرش پارک علم و فناوری</dc:title>
  <dc:creator>tu-student</dc:creator>
  <cp:lastModifiedBy>ASUS</cp:lastModifiedBy>
  <cp:revision>37</cp:revision>
  <dcterms:created xsi:type="dcterms:W3CDTF">2018-02-28T06:58:28Z</dcterms:created>
  <dcterms:modified xsi:type="dcterms:W3CDTF">2025-06-25T06:27:36Z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0x01010084F3D08AC40FCE4D8717BDC51D7D24AB</vt:lpwstr>
  </property>
  <property fmtid="{D5CDD505-2E9C-101B-9397-08002B2CF9AE}" pid="3" name="_dlc_DocIdItemGuid">
    <vt:lpwstr>4d3c62ca-11c7-44ad-961f-dc28d0e0f7c5</vt:lpwstr>
  </property>
</Properties>
</file>