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5"/>
  </p:sldMasterIdLst>
  <p:notesMasterIdLst>
    <p:notesMasterId r:id="rId23"/>
  </p:notesMasterIdLst>
  <p:handoutMasterIdLst>
    <p:handoutMasterId r:id="rId24"/>
  </p:handoutMasterIdLst>
  <p:sldIdLst>
    <p:sldId id="288" r:id="rId6"/>
    <p:sldId id="297" r:id="rId7"/>
    <p:sldId id="301" r:id="rId8"/>
    <p:sldId id="300" r:id="rId9"/>
    <p:sldId id="287" r:id="rId10"/>
    <p:sldId id="302" r:id="rId11"/>
    <p:sldId id="274" r:id="rId12"/>
    <p:sldId id="271" r:id="rId13"/>
    <p:sldId id="298" r:id="rId14"/>
    <p:sldId id="273" r:id="rId15"/>
    <p:sldId id="293" r:id="rId16"/>
    <p:sldId id="279" r:id="rId17"/>
    <p:sldId id="304" r:id="rId18"/>
    <p:sldId id="303" r:id="rId19"/>
    <p:sldId id="281" r:id="rId20"/>
    <p:sldId id="305" r:id="rId21"/>
    <p:sldId id="290" r:id="rId22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1" autoAdjust="0"/>
    <p:restoredTop sz="93122" autoAdjust="0"/>
  </p:normalViewPr>
  <p:slideViewPr>
    <p:cSldViewPr>
      <p:cViewPr varScale="1">
        <p:scale>
          <a:sx n="74" d="100"/>
          <a:sy n="74" d="100"/>
        </p:scale>
        <p:origin x="10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2D0DC34E-8D79-4E39-BB1C-709822F65E9B}" type="datetimeFigureOut">
              <a:rPr lang="fa-IR"/>
              <a:pPr>
                <a:defRPr/>
              </a:pPr>
              <a:t>1444/11/08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1FF0D52-82F6-4F20-AA07-ED4540166CCF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736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B31552-3B9F-4248-9BCA-764D5901B8E9}" type="datetimeFigureOut">
              <a:rPr lang="fa-IR"/>
              <a:pPr>
                <a:defRPr/>
              </a:pPr>
              <a:t>1444/11/08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E0791163-FF34-4304-B0EF-F7B059C7C6C4}" type="slidenum">
              <a:rPr lang="fa-IR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0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23CD6E-AF2F-4636-BB08-82B7BED3F0F7}" type="slidenum">
              <a:rPr lang="fa-IR">
                <a:latin typeface="Calibri" panose="020F0502020204030204" pitchFamily="34" charset="0"/>
              </a:rPr>
              <a:pPr eaLnBrk="1" hangingPunct="1"/>
              <a:t>1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52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35F07A-7851-4022-B08B-DDEE30FB6AB5}" type="slidenum">
              <a:rPr lang="fa-IR">
                <a:latin typeface="Calibri" panose="020F0502020204030204" pitchFamily="34" charset="0"/>
              </a:rPr>
              <a:pPr eaLnBrk="1" hangingPunct="1"/>
              <a:t>15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26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B08DB-82A1-4035-954C-453951D1C5B1}" type="slidenum">
              <a:rPr lang="fa-IR">
                <a:latin typeface="Calibri" panose="020F0502020204030204" pitchFamily="34" charset="0"/>
              </a:rPr>
              <a:pPr eaLnBrk="1" hangingPunct="1"/>
              <a:t>17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51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CED913-DC06-4719-9BA9-345DAFF95A1B}" type="slidenum">
              <a:rPr lang="fa-IR">
                <a:latin typeface="Calibri" panose="020F0502020204030204" pitchFamily="34" charset="0"/>
              </a:rPr>
              <a:pPr eaLnBrk="1" hangingPunct="1"/>
              <a:t>2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47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59F116-6328-4E31-9E27-6E0A5ED42BEE}" type="slidenum">
              <a:rPr lang="fa-IR">
                <a:latin typeface="Calibri" panose="020F0502020204030204" pitchFamily="34" charset="0"/>
              </a:rPr>
              <a:pPr eaLnBrk="1" hangingPunct="1"/>
              <a:t>5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47F124-A171-46F0-9077-FBD6DFEACCB3}" type="slidenum">
              <a:rPr lang="fa-IR">
                <a:latin typeface="Calibri" panose="020F0502020204030204" pitchFamily="34" charset="0"/>
              </a:rPr>
              <a:pPr eaLnBrk="1" hangingPunct="1"/>
              <a:t>7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4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10CBC4-5B5C-4691-9593-28F69019694E}" type="slidenum">
              <a:rPr lang="fa-IR">
                <a:latin typeface="Calibri" panose="020F0502020204030204" pitchFamily="34" charset="0"/>
              </a:rPr>
              <a:pPr eaLnBrk="1" hangingPunct="1"/>
              <a:t>8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8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826944-4B30-40E2-8B5A-A53FB994167E}" type="slidenum">
              <a:rPr lang="fa-IR">
                <a:latin typeface="Calibri" panose="020F0502020204030204" pitchFamily="34" charset="0"/>
              </a:rPr>
              <a:pPr eaLnBrk="1" hangingPunct="1"/>
              <a:t>9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36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9536C4-52FB-49CA-8858-75481C001EBB}" type="slidenum">
              <a:rPr lang="fa-IR">
                <a:latin typeface="Calibri" panose="020F0502020204030204" pitchFamily="34" charset="0"/>
              </a:rPr>
              <a:pPr eaLnBrk="1" hangingPunct="1"/>
              <a:t>10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83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967C3A-5839-49B3-B601-80E67AEAC43B}" type="slidenum">
              <a:rPr lang="fa-IR">
                <a:latin typeface="Calibri" panose="020F0502020204030204" pitchFamily="34" charset="0"/>
              </a:rPr>
              <a:pPr eaLnBrk="1" hangingPunct="1"/>
              <a:t>11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45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B6A07A-1F78-44C6-A217-346BB30398F4}" type="slidenum">
              <a:rPr lang="fa-IR">
                <a:latin typeface="Calibri" panose="020F0502020204030204" pitchFamily="34" charset="0"/>
              </a:rPr>
              <a:pPr eaLnBrk="1" hangingPunct="1"/>
              <a:t>12</a:t>
            </a:fld>
            <a:endParaRPr 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3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1439272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15123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936571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50374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46799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530898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613714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140667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70768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3CE6E087-800B-4138-8EAD-B3AB67B52FD6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9C3C852-D4BA-4806-AA99-BCE77F0038FE}" type="slidenum">
              <a:rPr lang="fa-IR" smtClean="0"/>
              <a:pPr/>
              <a:t>‹#›</a:t>
            </a:fld>
            <a:r>
              <a:rPr lang="fa-IR" smtClean="0"/>
              <a:t> از   20 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18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9987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444912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28467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1BE6-279E-4A2C-9F66-3BFFC1227394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BB48-8314-4DF1-8A04-807C68CDFE7F}" type="slidenum">
              <a:rPr lang="fa-IR" smtClean="0"/>
              <a:pPr/>
              <a:t>‹#›</a:t>
            </a:fld>
            <a:r>
              <a:rPr lang="fa-IR" smtClean="0"/>
              <a:t> از   20 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16018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88713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78143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98073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726801D-AC16-4165-A0A1-04D350E4A9C2}" type="datetime8">
              <a:rPr lang="fa-IR" smtClean="0"/>
              <a:pPr>
                <a:defRPr/>
              </a:pPr>
              <a:t>23/مه/27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C4914C-D1FB-47B8-8CC6-2914A7B2254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18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50DD48-9D34-47E1-9132-C751D3B6F692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1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0251" y="4941168"/>
            <a:ext cx="7090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ارائه </a:t>
            </a:r>
            <a:r>
              <a:rPr lang="fa-IR" sz="2800" b="1" dirty="0">
                <a:cs typeface="B Nazanin" panose="00000400000000000000" pitchFamily="2" charset="-78"/>
              </a:rPr>
              <a:t>درخواست استقرار در </a:t>
            </a:r>
            <a:r>
              <a:rPr lang="fa-IR" sz="2800" b="1" dirty="0" smtClean="0">
                <a:cs typeface="B Nazanin" panose="00000400000000000000" pitchFamily="2" charset="-78"/>
              </a:rPr>
              <a:t>مرکز رشد – پیش رشد و رشد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9893" y="2060848"/>
            <a:ext cx="4711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9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به نام خداوند جان و خرد</a:t>
            </a:r>
            <a:endParaRPr lang="en-US" sz="96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200" dirty="0" smtClean="0">
                <a:latin typeface="IranNastaliq" pitchFamily="18" charset="0"/>
                <a:cs typeface="B Titr" panose="00000700000000000000" pitchFamily="2" charset="-78"/>
              </a:rPr>
              <a:t>توجیه نوآورانه بودن ايده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>
          <a:xfrm>
            <a:off x="1115616" y="1538574"/>
            <a:ext cx="7704667" cy="4934724"/>
          </a:xfrm>
        </p:spPr>
        <p:txBody>
          <a:bodyPr>
            <a:normAutofit/>
          </a:bodyPr>
          <a:lstStyle/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سطح </a:t>
            </a:r>
            <a:r>
              <a:rPr lang="fa-IR" altLang="fa-IR" dirty="0" smtClean="0">
                <a:cs typeface="B Koodak" panose="00000700000000000000" pitchFamily="2" charset="-78"/>
              </a:rPr>
              <a:t>تکنولوژی</a:t>
            </a:r>
          </a:p>
          <a:p>
            <a:pPr algn="r" rtl="1"/>
            <a:endParaRPr lang="en-US" altLang="fa-IR" dirty="0">
              <a:cs typeface="B Koodak" panose="00000700000000000000" pitchFamily="2" charset="-78"/>
            </a:endParaRPr>
          </a:p>
          <a:p>
            <a:pPr algn="r" rtl="1"/>
            <a:endParaRPr lang="fa-IR" altLang="fa-IR" dirty="0">
              <a:cs typeface="B Koodak" panose="00000700000000000000" pitchFamily="2" charset="-78"/>
            </a:endParaRPr>
          </a:p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توضیح جنبه های نوآورانه </a:t>
            </a:r>
            <a:endParaRPr lang="fa-IR" altLang="fa-IR" dirty="0" smtClean="0">
              <a:cs typeface="B Koodak" panose="00000700000000000000" pitchFamily="2" charset="-78"/>
            </a:endParaRPr>
          </a:p>
          <a:p>
            <a:pPr algn="r" rtl="1"/>
            <a:endParaRPr lang="en-US" altLang="fa-IR" dirty="0">
              <a:cs typeface="B Koodak" panose="00000700000000000000" pitchFamily="2" charset="-78"/>
            </a:endParaRPr>
          </a:p>
          <a:p>
            <a:pPr algn="r" rtl="1"/>
            <a:endParaRPr lang="fa-IR" altLang="fa-IR" dirty="0">
              <a:cs typeface="B Koodak" panose="00000700000000000000" pitchFamily="2" charset="-78"/>
            </a:endParaRPr>
          </a:p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 سطح نوظهوری ایده در </a:t>
            </a:r>
            <a:r>
              <a:rPr lang="fa-IR" altLang="fa-IR" dirty="0" smtClean="0">
                <a:cs typeface="B Koodak" panose="00000700000000000000" pitchFamily="2" charset="-78"/>
              </a:rPr>
              <a:t>کشور</a:t>
            </a:r>
          </a:p>
          <a:p>
            <a:pPr algn="r" rtl="1"/>
            <a:endParaRPr lang="fa-IR" altLang="fa-IR" dirty="0">
              <a:cs typeface="B Koodak" panose="00000700000000000000" pitchFamily="2" charset="-78"/>
            </a:endParaRPr>
          </a:p>
          <a:p>
            <a:pPr algn="r" rtl="1" eaLnBrk="1" hangingPunct="1"/>
            <a:endParaRPr lang="fa-IR" altLang="fa-IR" dirty="0" smtClean="0">
              <a:cs typeface="B Koodak" panose="00000700000000000000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0C3E4B7-A948-4AF4-B191-3C8FAF9861B9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10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941" y="8458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مراحل برنامه كاري هسته در دوره رشد مقدماتي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9C02852-6A1B-4687-881E-8FA9C0F3BCB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11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5804" y="2060848"/>
            <a:ext cx="8229600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400" dirty="0" smtClean="0">
                <a:latin typeface="IranNastaliq" pitchFamily="18" charset="0"/>
                <a:cs typeface="B Koodak" panose="00000700000000000000" pitchFamily="2" charset="-78"/>
              </a:rPr>
              <a:t>محور برنامه کاری در دوره 6 ماهه</a:t>
            </a:r>
            <a:endParaRPr lang="en-US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a-IR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400" dirty="0" smtClean="0">
                <a:latin typeface="IranNastaliq" pitchFamily="18" charset="0"/>
                <a:cs typeface="B Koodak" panose="00000700000000000000" pitchFamily="2" charset="-78"/>
              </a:rPr>
              <a:t>برنامه در قالب زمان</a:t>
            </a:r>
            <a:endParaRPr lang="en-US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a-IR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a-IR" sz="2400" dirty="0" smtClean="0">
                <a:latin typeface="IranNastaliq" pitchFamily="18" charset="0"/>
                <a:cs typeface="B Koodak" panose="00000700000000000000" pitchFamily="2" charset="-78"/>
              </a:rPr>
              <a:t>برنامه مالی این دوره</a:t>
            </a:r>
            <a:endParaRPr lang="en-US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latin typeface="IranNastaliq" pitchFamily="18" charset="0"/>
              <a:cs typeface="B Koodak" panose="00000700000000000000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fa-IR" sz="3200" dirty="0">
              <a:latin typeface="IranNastaliq" pitchFamily="18" charset="0"/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619624" y="1556792"/>
            <a:ext cx="7704667" cy="3332816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ln w="3175" cmpd="sng">
                  <a:noFill/>
                </a:ln>
                <a:solidFill>
                  <a:prstClr val="black"/>
                </a:solidFill>
                <a:latin typeface="IranNastaliq" pitchFamily="18" charset="0"/>
                <a:ea typeface="+mj-ea"/>
                <a:cs typeface="B Koodak" panose="00000700000000000000" pitchFamily="2" charset="-78"/>
              </a:rPr>
              <a:t>فرصت هاي </a:t>
            </a:r>
            <a:r>
              <a:rPr lang="fa-IR" dirty="0" smtClean="0">
                <a:ln w="3175" cmpd="sng">
                  <a:noFill/>
                </a:ln>
                <a:solidFill>
                  <a:prstClr val="black"/>
                </a:solidFill>
                <a:latin typeface="IranNastaliq" pitchFamily="18" charset="0"/>
                <a:ea typeface="+mj-ea"/>
                <a:cs typeface="B Koodak" panose="00000700000000000000" pitchFamily="2" charset="-78"/>
              </a:rPr>
              <a:t>فروش </a:t>
            </a:r>
            <a:r>
              <a:rPr lang="fa-IR" dirty="0">
                <a:ln w="3175" cmpd="sng">
                  <a:noFill/>
                </a:ln>
                <a:solidFill>
                  <a:prstClr val="black"/>
                </a:solidFill>
                <a:latin typeface="IranNastaliq" pitchFamily="18" charset="0"/>
                <a:ea typeface="+mj-ea"/>
                <a:cs typeface="B Koodak" panose="00000700000000000000" pitchFamily="2" charset="-78"/>
              </a:rPr>
              <a:t>(حال و آینده</a:t>
            </a:r>
            <a:r>
              <a:rPr lang="fa-IR" dirty="0" smtClean="0">
                <a:ln w="3175" cmpd="sng">
                  <a:noFill/>
                </a:ln>
                <a:solidFill>
                  <a:prstClr val="black"/>
                </a:solidFill>
                <a:latin typeface="IranNastaliq" pitchFamily="18" charset="0"/>
                <a:ea typeface="+mj-ea"/>
                <a:cs typeface="B Koodak" panose="00000700000000000000" pitchFamily="2" charset="-78"/>
              </a:rPr>
              <a:t>)</a:t>
            </a:r>
          </a:p>
          <a:p>
            <a:pPr algn="r" rtl="1"/>
            <a:r>
              <a:rPr lang="fa-IR" dirty="0" smtClean="0">
                <a:ln w="3175" cmpd="sng">
                  <a:noFill/>
                </a:ln>
                <a:solidFill>
                  <a:prstClr val="black"/>
                </a:solidFill>
                <a:latin typeface="IranNastaliq" pitchFamily="18" charset="0"/>
                <a:ea typeface="+mj-ea"/>
                <a:cs typeface="B Koodak" panose="00000700000000000000" pitchFamily="2" charset="-78"/>
              </a:rPr>
              <a:t> بررسی بازار</a:t>
            </a:r>
            <a:endParaRPr lang="fa-IR" altLang="fa-IR" dirty="0" smtClean="0">
              <a:cs typeface="B Koodak" panose="00000700000000000000" pitchFamily="2" charset="-78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7BE58FA-8546-4CAE-B534-03D38239A2C6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12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5804" y="57148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a-IR" sz="3200" dirty="0" smtClean="0">
                <a:latin typeface="IranNastaliq" pitchFamily="18" charset="0"/>
                <a:cs typeface="B Titr" panose="00000700000000000000" pitchFamily="2" charset="-78"/>
              </a:rPr>
              <a:t>توجیه اقتصادی</a:t>
            </a:r>
            <a:endParaRPr lang="fa-IR" sz="3200" dirty="0">
              <a:latin typeface="IranNastaliq" pitchFamily="18" charset="0"/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Titr" panose="00000700000000000000" pitchFamily="2" charset="-78"/>
              </a:rPr>
              <a:t>اعتبارات مورد نیاز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060848"/>
            <a:ext cx="6302559" cy="3332816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Koodak" panose="00000700000000000000" pitchFamily="2" charset="-78"/>
              </a:rPr>
              <a:t>اعتبارات مورد نیاز</a:t>
            </a:r>
            <a:endParaRPr lang="fa-IR" dirty="0">
              <a:cs typeface="B Koodak" panose="00000700000000000000" pitchFamily="2" charset="-78"/>
            </a:endParaRPr>
          </a:p>
          <a:p>
            <a:pPr algn="r" rtl="1"/>
            <a:r>
              <a:rPr lang="fa-IR" dirty="0" smtClean="0">
                <a:cs typeface="B Koodak" panose="00000700000000000000" pitchFamily="2" charset="-78"/>
              </a:rPr>
              <a:t>منابع تامین اعتبار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678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92637"/>
            <a:ext cx="7704667" cy="1981200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Titr" panose="00000700000000000000" pitchFamily="2" charset="-78"/>
              </a:rPr>
              <a:t>فضای کار و امکاناتی که نیاز است داشته باشید</a:t>
            </a:r>
            <a:endParaRPr lang="en-US" sz="32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4381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83" y="1412776"/>
            <a:ext cx="8229600" cy="796908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a-IR" sz="3200" dirty="0" smtClean="0">
                <a:effectLst/>
                <a:latin typeface="IranNastaliq" pitchFamily="18" charset="0"/>
                <a:cs typeface="B Titr" panose="00000700000000000000" pitchFamily="2" charset="-78"/>
              </a:rPr>
              <a:t>موانع و مشكلات اجرايي</a:t>
            </a:r>
            <a:endParaRPr lang="fa-IR" sz="4500" dirty="0" smtClean="0">
              <a:effectLst/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0CC05C3-D4AD-43CA-BF5A-6CF56CC4F383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15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85608" y="2420888"/>
            <a:ext cx="7596336" cy="11569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a-IR" sz="2400" dirty="0" smtClean="0">
                <a:latin typeface="IranNastaliq" pitchFamily="18" charset="0"/>
                <a:cs typeface="B Koodak" panose="00000700000000000000" pitchFamily="2" charset="-78"/>
              </a:rPr>
              <a:t>موانع و مشکلاتی که از هم اکنون پیش بینی می شود</a:t>
            </a:r>
            <a:r>
              <a:rPr lang="en-US" sz="2400" dirty="0" smtClean="0">
                <a:latin typeface="IranNastaliq" pitchFamily="18" charset="0"/>
                <a:cs typeface="B Koodak" panose="00000700000000000000" pitchFamily="2" charset="-78"/>
              </a:rPr>
              <a:t>:</a:t>
            </a:r>
            <a:endParaRPr lang="fa-IR" sz="24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marL="457200" indent="-457200" algn="r" rt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a-IR" sz="2400" dirty="0" smtClean="0">
                <a:latin typeface="IranNastaliq" pitchFamily="18" charset="0"/>
                <a:cs typeface="B Koodak" panose="00000700000000000000" pitchFamily="2" charset="-78"/>
              </a:rPr>
              <a:t>  راهکارهای پیشنهادی برای برداشتن موانع: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سایر مواردی که توضیح آن را ضروری می دانید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1338064"/>
          </a:xfrm>
        </p:spPr>
        <p:txBody>
          <a:bodyPr/>
          <a:lstStyle/>
          <a:p>
            <a:pPr algn="r" rtl="1"/>
            <a:r>
              <a:rPr lang="fa-IR" dirty="0" smtClean="0"/>
              <a:t>..........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0174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19485" y="1052736"/>
            <a:ext cx="6923778" cy="12352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a-IR" sz="3200" dirty="0" smtClean="0">
                <a:latin typeface="IranNastaliq" pitchFamily="18" charset="0"/>
                <a:cs typeface="B Titr" panose="00000700000000000000" pitchFamily="2" charset="-78"/>
              </a:rPr>
              <a:t> سوابق مشترک  پژوهشی، فناوری  اعضای گروه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49B001-8A1D-4674-8B80-51CDCBD0FFF7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17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860" y="908720"/>
            <a:ext cx="5915000" cy="91387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3200" dirty="0" smtClean="0">
                <a:latin typeface="IranNastaliq" pitchFamily="18" charset="0"/>
                <a:cs typeface="B Titr" panose="00000700000000000000" pitchFamily="2" charset="-78"/>
              </a:rPr>
              <a:t>نام  هسته</a:t>
            </a:r>
            <a:r>
              <a:rPr lang="fa-IR" sz="28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fa-IR" sz="2800" dirty="0" smtClean="0">
                <a:latin typeface="IranNastaliq" pitchFamily="18" charset="0"/>
                <a:cs typeface="B Nazanin" pitchFamily="2" charset="-78"/>
              </a:rPr>
            </a:b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0C8FC5-20FA-4F0B-9B8F-12E321FD9279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2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2922557"/>
            <a:ext cx="8229600" cy="913874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a-IR" sz="3600" dirty="0" smtClean="0">
                <a:latin typeface="IranNastaliq" pitchFamily="18" charset="0"/>
                <a:cs typeface="B Koodak" panose="00000700000000000000" pitchFamily="2" charset="-78"/>
              </a:rPr>
              <a:t>.............</a:t>
            </a:r>
            <a:r>
              <a:rPr lang="fa-IR" sz="2800" dirty="0" smtClean="0">
                <a:latin typeface="IranNastaliq" pitchFamily="18" charset="0"/>
                <a:cs typeface="B Nazanin" pitchFamily="2" charset="-78"/>
              </a:rPr>
              <a:t/>
            </a:r>
            <a:br>
              <a:rPr lang="fa-IR" sz="2800" dirty="0" smtClean="0">
                <a:latin typeface="IranNastaliq" pitchFamily="18" charset="0"/>
                <a:cs typeface="B Nazanin" pitchFamily="2" charset="-78"/>
              </a:rPr>
            </a:br>
            <a:endParaRPr lang="fa-IR" sz="2800" dirty="0">
              <a:cs typeface="B Nazanin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اگر شرکت به ثبت رسیده </a:t>
            </a:r>
            <a:endParaRPr lang="fa-IR" sz="3200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136339"/>
            <a:ext cx="6480720" cy="3323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نام شرکت (نام کامل تجاری</a:t>
            </a:r>
            <a:r>
              <a:rPr lang="fa-IR" sz="2400" b="1" dirty="0" smtClean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):</a:t>
            </a:r>
          </a:p>
          <a:p>
            <a:r>
              <a:rPr lang="fa-IR" sz="2400" b="1" dirty="0" smtClean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نام و نام خانوادگی مدیر عامل:</a:t>
            </a: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/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تاریخ ثبت: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محل ثبت: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شناسه ملی: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سرمايه اسمي:</a:t>
            </a:r>
            <a:r>
              <a:rPr lang="fa-IR" sz="2400" dirty="0">
                <a:solidFill>
                  <a:schemeClr val="bg2">
                    <a:lumMod val="10000"/>
                  </a:schemeClr>
                </a:solidFill>
                <a:cs typeface="B Koodak" panose="00000700000000000000" pitchFamily="2" charset="-78"/>
              </a:rPr>
              <a:t/>
            </a:r>
            <a:br>
              <a:rPr lang="fa-IR" sz="2400" dirty="0">
                <a:solidFill>
                  <a:schemeClr val="bg2">
                    <a:lumMod val="10000"/>
                  </a:schemeClr>
                </a:solidFill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نشانی دفتر:</a:t>
            </a:r>
            <a:b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</a:br>
            <a:r>
              <a:rPr lang="fa-IR" sz="2400" b="1" dirty="0">
                <a:solidFill>
                  <a:schemeClr val="bg2">
                    <a:lumMod val="10000"/>
                  </a:schemeClr>
                </a:solidFill>
                <a:latin typeface="Gill Sans MT" pitchFamily="34" charset="0"/>
                <a:cs typeface="B Koodak" panose="00000700000000000000" pitchFamily="2" charset="-78"/>
              </a:rPr>
              <a:t>نشانی کارگاه محل تولید:</a:t>
            </a:r>
            <a:r>
              <a:rPr lang="fa-IR" b="1" dirty="0">
                <a:solidFill>
                  <a:schemeClr val="bg2">
                    <a:lumMod val="10000"/>
                  </a:schemeClr>
                </a:solidFill>
                <a:cs typeface="B Titr" panose="00000700000000000000" pitchFamily="2" charset="-78"/>
              </a:rPr>
              <a:t/>
            </a:r>
            <a:br>
              <a:rPr lang="fa-IR" b="1" dirty="0">
                <a:solidFill>
                  <a:schemeClr val="bg2">
                    <a:lumMod val="10000"/>
                  </a:schemeClr>
                </a:solidFill>
                <a:cs typeface="B Titr" panose="00000700000000000000" pitchFamily="2" charset="-78"/>
              </a:rPr>
            </a:b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794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290" y="1453182"/>
            <a:ext cx="7805612" cy="1320800"/>
          </a:xfrm>
        </p:spPr>
        <p:txBody>
          <a:bodyPr>
            <a:normAutofit fontScale="90000"/>
          </a:bodyPr>
          <a:lstStyle/>
          <a:p>
            <a:pPr lvl="0" algn="ctr" defTabSz="914400" rtl="1">
              <a:spcBef>
                <a:spcPts val="0"/>
              </a:spcBef>
            </a:pPr>
            <a:r>
              <a:rPr lang="fa-IR" sz="2200" b="1" dirty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معرفی اعضای هیات مدیره، سهامداران اصلی و میزان </a:t>
            </a:r>
            <a:r>
              <a:rPr lang="fa-IR" sz="2200" b="1" dirty="0" smtClean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سهام</a:t>
            </a:r>
            <a:r>
              <a:rPr lang="en-US" sz="2200" b="1" dirty="0" smtClean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 </a:t>
            </a:r>
            <a:r>
              <a:rPr lang="fa-IR" sz="2200" b="1" dirty="0" smtClean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برای شرکت</a:t>
            </a:r>
            <a:r>
              <a:rPr lang="fa-IR" sz="2200" b="1" dirty="0" smtClean="0">
                <a:solidFill>
                  <a:srgbClr val="E2DFCC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‌</a:t>
            </a:r>
            <a:r>
              <a:rPr lang="fa-IR" sz="2200" b="1" dirty="0" smtClean="0">
                <a:solidFill>
                  <a:srgbClr val="E2DFCC">
                    <a:lumMod val="10000"/>
                  </a:srgb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های ثبت شده:</a:t>
            </a:r>
            <a:r>
              <a:rPr lang="en-US" sz="2800" dirty="0">
                <a:solidFill>
                  <a:srgbClr val="E2DFCC">
                    <a:lumMod val="10000"/>
                  </a:srgbClr>
                </a:solidFill>
                <a:latin typeface="Corbel" panose="020B0503020204020204"/>
                <a:ea typeface="+mn-ea"/>
                <a:cs typeface="B Titr" panose="00000700000000000000" pitchFamily="2" charset="-78"/>
              </a:rPr>
              <a:t/>
            </a:r>
            <a:br>
              <a:rPr lang="en-US" sz="2800" dirty="0">
                <a:solidFill>
                  <a:srgbClr val="E2DFCC">
                    <a:lumMod val="10000"/>
                  </a:srgbClr>
                </a:solidFill>
                <a:latin typeface="Corbel" panose="020B0503020204020204"/>
                <a:ea typeface="+mn-ea"/>
                <a:cs typeface="B Titr" panose="00000700000000000000" pitchFamily="2" charset="-78"/>
              </a:rPr>
            </a:b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61072"/>
              </p:ext>
            </p:extLst>
          </p:nvPr>
        </p:nvGraphicFramePr>
        <p:xfrm>
          <a:off x="1158876" y="2385734"/>
          <a:ext cx="7114441" cy="2299162"/>
        </p:xfrm>
        <a:graphic>
          <a:graphicData uri="http://schemas.openxmlformats.org/drawingml/2006/table">
            <a:tbl>
              <a:tblPr rtl="1">
                <a:tableStyleId>{69CF1AB2-1976-4502-BF36-3FF5EA218861}</a:tableStyleId>
              </a:tblPr>
              <a:tblGrid>
                <a:gridCol w="1947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8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lang="fa-I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نام و نام خانوادگی</a:t>
                      </a:r>
                      <a:endParaRPr lang="en-US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مدرک تحصيلي</a:t>
                      </a:r>
                      <a:endParaRPr lang="en-US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درصد سهام</a:t>
                      </a:r>
                      <a:endParaRPr lang="en-US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نوع همکاری*</a:t>
                      </a:r>
                      <a:endParaRPr lang="en-US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تمام وقت</a:t>
                      </a:r>
                      <a:endParaRPr lang="en-US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پاره وقت</a:t>
                      </a:r>
                      <a:endParaRPr lang="en-US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56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2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Mitra" panose="000004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67724" y="522920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400" dirty="0" smtClean="0">
                <a:cs typeface="B Koodak" panose="00000700000000000000" pitchFamily="2" charset="-78"/>
              </a:rPr>
              <a:t>*زمانی </a:t>
            </a:r>
            <a:r>
              <a:rPr lang="fa-IR" sz="1400" dirty="0">
                <a:cs typeface="B Koodak" panose="00000700000000000000" pitchFamily="2" charset="-78"/>
              </a:rPr>
              <a:t>که فرد </a:t>
            </a:r>
            <a:r>
              <a:rPr lang="fa-IR" sz="1400" dirty="0" smtClean="0">
                <a:cs typeface="B Koodak" panose="00000700000000000000" pitchFamily="2" charset="-78"/>
              </a:rPr>
              <a:t>مشاغل </a:t>
            </a:r>
            <a:r>
              <a:rPr lang="fa-IR" sz="1400" dirty="0">
                <a:cs typeface="B Koodak" panose="00000700000000000000" pitchFamily="2" charset="-78"/>
              </a:rPr>
              <a:t>دیگری مانند </a:t>
            </a:r>
            <a:r>
              <a:rPr lang="fa-IR" sz="1400" dirty="0" smtClean="0">
                <a:cs typeface="B Koodak" panose="00000700000000000000" pitchFamily="2" charset="-78"/>
              </a:rPr>
              <a:t>مدرس، </a:t>
            </a:r>
            <a:r>
              <a:rPr lang="fa-IR" sz="1400" dirty="0">
                <a:cs typeface="B Koodak" panose="00000700000000000000" pitchFamily="2" charset="-78"/>
              </a:rPr>
              <a:t>شرکت </a:t>
            </a:r>
            <a:r>
              <a:rPr lang="fa-IR" sz="1400" dirty="0" smtClean="0">
                <a:cs typeface="B Koodak" panose="00000700000000000000" pitchFamily="2" charset="-78"/>
              </a:rPr>
              <a:t>دیگر، </a:t>
            </a:r>
            <a:r>
              <a:rPr lang="fa-IR" sz="1400" dirty="0">
                <a:cs typeface="B Koodak" panose="00000700000000000000" pitchFamily="2" charset="-78"/>
              </a:rPr>
              <a:t>دانشجو و ... </a:t>
            </a:r>
            <a:r>
              <a:rPr lang="fa-IR" sz="1400" dirty="0" smtClean="0">
                <a:cs typeface="B Koodak" panose="00000700000000000000" pitchFamily="2" charset="-78"/>
              </a:rPr>
              <a:t>دارد، برای ایشان تمام </a:t>
            </a:r>
            <a:r>
              <a:rPr lang="fa-IR" sz="1400" dirty="0">
                <a:cs typeface="B Koodak" panose="00000700000000000000" pitchFamily="2" charset="-78"/>
              </a:rPr>
              <a:t>وقت </a:t>
            </a:r>
            <a:r>
              <a:rPr lang="fa-IR" sz="1400" dirty="0" smtClean="0">
                <a:cs typeface="B Koodak" panose="00000700000000000000" pitchFamily="2" charset="-78"/>
              </a:rPr>
              <a:t>نوشته نشود.</a:t>
            </a:r>
            <a:endParaRPr lang="fa-IR" sz="1400" dirty="0">
              <a:cs typeface="B Koodak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313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072494" cy="85725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2400" dirty="0" smtClean="0">
                <a:cs typeface="B Titr" panose="00000700000000000000" pitchFamily="2" charset="-78"/>
              </a:rPr>
              <a:t>معرفی همکاران اصلی هسته فناور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F761F4-3E24-4A8A-984B-105A55957DC8}" type="slidenum"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pPr eaLnBrk="1" hangingPunct="1"/>
              <a:t>5</a:t>
            </a:fld>
            <a:r>
              <a:rPr lang="fa-IR">
                <a:solidFill>
                  <a:srgbClr val="BCBCBC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از 20</a:t>
            </a:r>
          </a:p>
        </p:txBody>
      </p:sp>
      <p:graphicFrame>
        <p:nvGraphicFramePr>
          <p:cNvPr id="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64932"/>
              </p:ext>
            </p:extLst>
          </p:nvPr>
        </p:nvGraphicFramePr>
        <p:xfrm>
          <a:off x="642938" y="1643063"/>
          <a:ext cx="8027987" cy="3746329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49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9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139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نام و </a:t>
                      </a: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نام خانوادگی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مدرک تحصيلي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زمينه تخصصي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سمت در واحد فناوری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نوع همکاری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تمام وقت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پاره وقت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395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Titr" panose="00000700000000000000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59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823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947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Koodak" panose="000007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187" name="Rectangle 10"/>
          <p:cNvSpPr>
            <a:spLocks noChangeArrowheads="1"/>
          </p:cNvSpPr>
          <p:nvPr/>
        </p:nvSpPr>
        <p:spPr bwMode="auto">
          <a:xfrm>
            <a:off x="785786" y="5456369"/>
            <a:ext cx="75009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a-IR" altLang="fa-IR" sz="1600" b="1" dirty="0">
                <a:latin typeface="2 elham"/>
                <a:cs typeface="B Koodak" panose="00000700000000000000" pitchFamily="2" charset="-78"/>
              </a:rPr>
              <a:t>برای </a:t>
            </a:r>
            <a:r>
              <a:rPr lang="fa-IR" altLang="fa-IR" sz="1600" b="1" dirty="0" smtClean="0">
                <a:latin typeface="2 elham"/>
                <a:cs typeface="B Koodak" panose="00000700000000000000" pitchFamily="2" charset="-78"/>
              </a:rPr>
              <a:t>نفرات کلیدی یک </a:t>
            </a:r>
            <a:r>
              <a:rPr lang="fa-IR" altLang="fa-IR" sz="1600" b="1" dirty="0">
                <a:latin typeface="2 elham"/>
                <a:cs typeface="B Koodak" panose="00000700000000000000" pitchFamily="2" charset="-78"/>
              </a:rPr>
              <a:t>اسلاید </a:t>
            </a:r>
            <a:r>
              <a:rPr lang="fa-IR" altLang="fa-IR" sz="1600" b="1" dirty="0" smtClean="0">
                <a:latin typeface="2 elham"/>
                <a:cs typeface="B Koodak" panose="00000700000000000000" pitchFamily="2" charset="-78"/>
              </a:rPr>
              <a:t>معرفی  عضو </a:t>
            </a:r>
            <a:r>
              <a:rPr lang="fa-IR" altLang="fa-IR" sz="1600" b="1" dirty="0">
                <a:latin typeface="2 elham"/>
                <a:cs typeface="B Koodak" panose="00000700000000000000" pitchFamily="2" charset="-78"/>
              </a:rPr>
              <a:t>ارائه شود</a:t>
            </a:r>
            <a:r>
              <a:rPr lang="fa-IR" altLang="fa-IR" sz="1600" b="1" dirty="0">
                <a:latin typeface="2 elham"/>
                <a:cs typeface="B Nazanin" panose="00000400000000000000" pitchFamily="2" charset="-78"/>
              </a:rPr>
              <a:t>.</a:t>
            </a:r>
            <a:endParaRPr lang="en-US" altLang="fa-IR" sz="1600" b="1" dirty="0">
              <a:latin typeface="2 elham"/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347714" cy="1320800"/>
          </a:xfrm>
        </p:spPr>
        <p:txBody>
          <a:bodyPr/>
          <a:lstStyle/>
          <a:p>
            <a:pPr algn="ctr"/>
            <a:r>
              <a:rPr lang="fa-IR" dirty="0">
                <a:latin typeface="IranNastaliq" pitchFamily="18" charset="0"/>
                <a:cs typeface="B Titr" panose="00000700000000000000" pitchFamily="2" charset="-78"/>
              </a:rPr>
              <a:t>معرفی ایده محوری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619672" y="1653456"/>
            <a:ext cx="59571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>عنوان ایده محوری: </a:t>
            </a:r>
            <a:endParaRPr lang="fa-IR" sz="20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sz="20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r>
              <a:rPr lang="fa-IR" sz="2000" dirty="0" smtClean="0">
                <a:latin typeface="IranNastaliq" pitchFamily="18" charset="0"/>
                <a:cs typeface="B Koodak" panose="00000700000000000000" pitchFamily="2" charset="-78"/>
              </a:rPr>
              <a:t>هدف از اجرای ایده:</a:t>
            </a:r>
          </a:p>
          <a:p>
            <a:endParaRPr lang="fa-IR" sz="2000" dirty="0">
              <a:latin typeface="IranNastaliq" pitchFamily="18" charset="0"/>
              <a:cs typeface="B Koodak" panose="00000700000000000000" pitchFamily="2" charset="-78"/>
            </a:endParaRPr>
          </a:p>
          <a:p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/>
            </a:r>
            <a:br>
              <a:rPr lang="fa-IR" sz="2000" dirty="0">
                <a:latin typeface="IranNastaliq" pitchFamily="18" charset="0"/>
                <a:cs typeface="B Koodak" panose="00000700000000000000" pitchFamily="2" charset="-78"/>
              </a:rPr>
            </a:br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/>
            </a:r>
            <a:br>
              <a:rPr lang="fa-IR" sz="2000" dirty="0">
                <a:latin typeface="IranNastaliq" pitchFamily="18" charset="0"/>
                <a:cs typeface="B Koodak" panose="00000700000000000000" pitchFamily="2" charset="-78"/>
              </a:rPr>
            </a:br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>معرفی محصول / خدمت </a:t>
            </a:r>
            <a:r>
              <a:rPr lang="fa-IR" sz="2000" dirty="0" smtClean="0">
                <a:latin typeface="IranNastaliq" pitchFamily="18" charset="0"/>
                <a:cs typeface="B Koodak" panose="00000700000000000000" pitchFamily="2" charset="-78"/>
              </a:rPr>
              <a:t>به دست آمده </a:t>
            </a:r>
            <a:r>
              <a:rPr lang="fa-IR" sz="2000" dirty="0">
                <a:latin typeface="IranNastaliq" pitchFamily="18" charset="0"/>
                <a:cs typeface="B Koodak" panose="00000700000000000000" pitchFamily="2" charset="-78"/>
              </a:rPr>
              <a:t>از ایده </a:t>
            </a:r>
            <a:r>
              <a:rPr lang="fa-IR" sz="2000" dirty="0" smtClean="0">
                <a:latin typeface="IranNastaliq" pitchFamily="18" charset="0"/>
                <a:cs typeface="B Koodak" panose="00000700000000000000" pitchFamily="2" charset="-78"/>
              </a:rPr>
              <a:t>محوری:</a:t>
            </a:r>
            <a:endParaRPr lang="fa-IR" sz="2000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sz="2000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670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9618" cy="92869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latin typeface="IranNastaliq" pitchFamily="18" charset="0"/>
                <a:cs typeface="B Titr" panose="00000700000000000000" pitchFamily="2" charset="-78"/>
              </a:rPr>
              <a:t>ويژگي هاي محصول</a:t>
            </a:r>
            <a:r>
              <a:rPr lang="fa-IR" sz="5000" dirty="0" smtClean="0">
                <a:latin typeface="IranNastaliq" pitchFamily="18" charset="0"/>
                <a:cs typeface="B Nazanin" pitchFamily="2" charset="-78"/>
              </a:rPr>
              <a:t>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982133" y="1477979"/>
            <a:ext cx="7704667" cy="4484458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latin typeface="IranNastaliq" pitchFamily="18" charset="0"/>
                <a:cs typeface="B Koodak" panose="00000700000000000000" pitchFamily="2" charset="-78"/>
              </a:rPr>
              <a:t>  </a:t>
            </a:r>
            <a:r>
              <a:rPr lang="fa-IR" dirty="0">
                <a:latin typeface="IranNastaliq" pitchFamily="18" charset="0"/>
                <a:cs typeface="B Koodak" panose="00000700000000000000" pitchFamily="2" charset="-78"/>
              </a:rPr>
              <a:t>مشخصات </a:t>
            </a:r>
            <a:r>
              <a:rPr lang="fa-IR" dirty="0" smtClean="0">
                <a:latin typeface="IranNastaliq" pitchFamily="18" charset="0"/>
                <a:cs typeface="B Koodak" panose="00000700000000000000" pitchFamily="2" charset="-78"/>
              </a:rPr>
              <a:t>فنی :</a:t>
            </a:r>
          </a:p>
          <a:p>
            <a:pPr algn="r" rtl="1"/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endParaRPr lang="fa-IR" dirty="0" smtClean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/>
            <a:r>
              <a:rPr lang="fa-IR" dirty="0" smtClean="0">
                <a:latin typeface="IranNastaliq" pitchFamily="18" charset="0"/>
                <a:cs typeface="B Koodak" panose="00000700000000000000" pitchFamily="2" charset="-78"/>
              </a:rPr>
              <a:t>تصویر محصول در صورت وجود نمونه:</a:t>
            </a:r>
            <a:endParaRPr lang="fa-IR" dirty="0">
              <a:latin typeface="IranNastaliq" pitchFamily="18" charset="0"/>
              <a:cs typeface="B Koodak" panose="00000700000000000000" pitchFamily="2" charset="-78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52C47CBA-D3FA-4513-A2C4-6A66C6E7D220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7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105" y="116632"/>
            <a:ext cx="6999335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سوابق پژوهشی </a:t>
            </a:r>
            <a:r>
              <a:rPr lang="fa-IR" sz="3200" dirty="0" smtClean="0">
                <a:latin typeface="IranNastaliq" pitchFamily="18" charset="0"/>
                <a:cs typeface="B Titr" panose="00000700000000000000" pitchFamily="2" charset="-78"/>
              </a:rPr>
              <a:t>ایده و  </a:t>
            </a:r>
            <a:r>
              <a:rPr lang="fa-IR" sz="3200" dirty="0">
                <a:latin typeface="IranNastaliq" pitchFamily="18" charset="0"/>
                <a:cs typeface="B Titr" panose="00000700000000000000" pitchFamily="2" charset="-78"/>
              </a:rPr>
              <a:t>وضعیت </a:t>
            </a:r>
            <a:r>
              <a:rPr lang="fa-IR" sz="3200" dirty="0" smtClean="0">
                <a:latin typeface="IranNastaliq" pitchFamily="18" charset="0"/>
                <a:cs typeface="B Titr" panose="00000700000000000000" pitchFamily="2" charset="-78"/>
              </a:rPr>
              <a:t>کنونی آن   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>
          <a:xfrm>
            <a:off x="2056838" y="1556792"/>
            <a:ext cx="6743870" cy="5214958"/>
          </a:xfrm>
        </p:spPr>
        <p:txBody>
          <a:bodyPr>
            <a:normAutofit fontScale="92500" lnSpcReduction="10000"/>
          </a:bodyPr>
          <a:lstStyle/>
          <a:p>
            <a:pPr algn="r" rtl="1" eaLnBrk="1" hangingPunct="1"/>
            <a:r>
              <a:rPr lang="fa-IR" altLang="fa-IR" dirty="0" smtClean="0">
                <a:cs typeface="B Koodak" panose="00000700000000000000" pitchFamily="2" charset="-78"/>
              </a:rPr>
              <a:t>سوابق پژوهشی:</a:t>
            </a:r>
          </a:p>
          <a:p>
            <a:pPr algn="r" rtl="1" eaLnBrk="1" hangingPunct="1"/>
            <a:endParaRPr lang="fa-IR" altLang="fa-IR" dirty="0" smtClean="0">
              <a:cs typeface="B Koodak" panose="00000700000000000000" pitchFamily="2" charset="-78"/>
            </a:endParaRPr>
          </a:p>
          <a:p>
            <a:pPr algn="r" rtl="1" eaLnBrk="1" hangingPunct="1"/>
            <a:r>
              <a:rPr lang="fa-IR" altLang="fa-IR" dirty="0" smtClean="0">
                <a:cs typeface="B Koodak" panose="00000700000000000000" pitchFamily="2" charset="-78"/>
              </a:rPr>
              <a:t>طراحی :</a:t>
            </a:r>
          </a:p>
          <a:p>
            <a:pPr algn="r" rtl="1" eaLnBrk="1" hangingPunct="1"/>
            <a:endParaRPr lang="fa-IR" altLang="fa-IR" dirty="0" smtClean="0">
              <a:cs typeface="B Koodak" panose="00000700000000000000" pitchFamily="2" charset="-78"/>
            </a:endParaRPr>
          </a:p>
          <a:p>
            <a:pPr algn="r" rtl="1" eaLnBrk="1" hangingPunct="1"/>
            <a:r>
              <a:rPr lang="fa-IR" altLang="fa-IR" dirty="0" smtClean="0">
                <a:cs typeface="B Koodak" panose="00000700000000000000" pitchFamily="2" charset="-78"/>
              </a:rPr>
              <a:t>ساخت نمونه :</a:t>
            </a:r>
          </a:p>
          <a:p>
            <a:pPr algn="r" rtl="1" eaLnBrk="1" hangingPunct="1"/>
            <a:endParaRPr lang="fa-IR" altLang="fa-IR" dirty="0" smtClean="0">
              <a:cs typeface="B Koodak" panose="00000700000000000000" pitchFamily="2" charset="-78"/>
            </a:endParaRPr>
          </a:p>
          <a:p>
            <a:pPr algn="r" rtl="1" eaLnBrk="1" hangingPunct="1"/>
            <a:r>
              <a:rPr lang="fa-IR" altLang="fa-IR" dirty="0" smtClean="0">
                <a:cs typeface="B Koodak" panose="00000700000000000000" pitchFamily="2" charset="-78"/>
              </a:rPr>
              <a:t>تست محصول: </a:t>
            </a:r>
          </a:p>
          <a:p>
            <a:pPr algn="r" rtl="1" eaLnBrk="1" hangingPunct="1"/>
            <a:endParaRPr lang="fa-IR" altLang="fa-IR" dirty="0" smtClean="0">
              <a:cs typeface="B Koodak" panose="00000700000000000000" pitchFamily="2" charset="-78"/>
            </a:endParaRPr>
          </a:p>
          <a:p>
            <a:pPr algn="r" rtl="1" eaLnBrk="1" hangingPunct="1"/>
            <a:r>
              <a:rPr lang="fa-IR" altLang="fa-IR" dirty="0" smtClean="0">
                <a:cs typeface="B Koodak" panose="00000700000000000000" pitchFamily="2" charset="-78"/>
              </a:rPr>
              <a:t>مجوزها: </a:t>
            </a:r>
          </a:p>
          <a:p>
            <a:pPr algn="r" rtl="1" eaLnBrk="1" hangingPunct="1"/>
            <a:endParaRPr lang="fa-IR" altLang="fa-IR" dirty="0" smtClean="0">
              <a:cs typeface="B Koodak" panose="00000700000000000000" pitchFamily="2" charset="-78"/>
            </a:endParaRPr>
          </a:p>
          <a:p>
            <a:pPr algn="r" rtl="1" eaLnBrk="1" hangingPunct="1"/>
            <a:r>
              <a:rPr lang="fa-IR" altLang="fa-IR" dirty="0" smtClean="0">
                <a:cs typeface="B Koodak" panose="00000700000000000000" pitchFamily="2" charset="-78"/>
              </a:rPr>
              <a:t>در صورتیکه مالکیت فکری بر سوابق مترتب است اعلام شود.</a:t>
            </a:r>
          </a:p>
          <a:p>
            <a:pPr algn="r" rtl="1" eaLnBrk="1" hangingPunct="1"/>
            <a:endParaRPr lang="fa-IR" altLang="fa-IR" dirty="0" smtClean="0"/>
          </a:p>
          <a:p>
            <a:pPr algn="r" rtl="1" eaLnBrk="1" hangingPunct="1"/>
            <a:endParaRPr lang="fa-IR" altLang="fa-IR" dirty="0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4448C30-A765-4E3A-A417-EBD193F5CEE5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8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9119"/>
          </a:xfrm>
        </p:spPr>
        <p:txBody>
          <a:bodyPr>
            <a:noAutofit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latin typeface="IranNastaliq" pitchFamily="18" charset="0"/>
                <a:cs typeface="B Titr" panose="00000700000000000000" pitchFamily="2" charset="-78"/>
              </a:rPr>
              <a:t>سوابق تولید محصول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1331640" y="1456320"/>
            <a:ext cx="6861028" cy="446449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altLang="fa-IR" dirty="0">
                <a:cs typeface="B Koodak" panose="00000700000000000000" pitchFamily="2" charset="-78"/>
              </a:rPr>
              <a:t>مقایسه </a:t>
            </a:r>
            <a:r>
              <a:rPr lang="fa-IR" altLang="fa-IR" dirty="0" smtClean="0">
                <a:cs typeface="B Koodak" panose="00000700000000000000" pitchFamily="2" charset="-78"/>
              </a:rPr>
              <a:t>در ایران – رقبای داخلی و مقایسه محصول/ خدمت با محصولات آنان </a:t>
            </a:r>
            <a:r>
              <a:rPr lang="fa-IR" altLang="fa-IR" sz="1600" dirty="0" smtClean="0">
                <a:cs typeface="B Koodak" panose="00000700000000000000" pitchFamily="2" charset="-78"/>
              </a:rPr>
              <a:t>(</a:t>
            </a:r>
            <a:r>
              <a:rPr lang="fa-IR" sz="1600" dirty="0">
                <a:latin typeface="IranNastaliq" pitchFamily="18" charset="0"/>
                <a:cs typeface="B Koodak" panose="00000700000000000000" pitchFamily="2" charset="-78"/>
              </a:rPr>
              <a:t>وجه تمايز و شاخص اصلي نسبت به </a:t>
            </a:r>
            <a:r>
              <a:rPr lang="fa-IR" sz="1600" dirty="0" smtClean="0">
                <a:latin typeface="IranNastaliq" pitchFamily="18" charset="0"/>
                <a:cs typeface="B Koodak" panose="00000700000000000000" pitchFamily="2" charset="-78"/>
              </a:rPr>
              <a:t>رقبا)</a:t>
            </a:r>
            <a:endParaRPr lang="fa-IR" altLang="fa-IR" sz="1600" dirty="0">
              <a:cs typeface="B Koodak" panose="00000700000000000000" pitchFamily="2" charset="-78"/>
            </a:endParaRPr>
          </a:p>
          <a:p>
            <a:pPr algn="r" rtl="1" eaLnBrk="1" hangingPunct="1"/>
            <a:endParaRPr lang="fa-IR" altLang="fa-IR" dirty="0" smtClean="0">
              <a:cs typeface="B Koodak" panose="00000700000000000000" pitchFamily="2" charset="-78"/>
            </a:endParaRPr>
          </a:p>
          <a:p>
            <a:pPr algn="r" rtl="1" eaLnBrk="1" hangingPunct="1"/>
            <a:endParaRPr lang="fa-IR" altLang="fa-IR" dirty="0">
              <a:cs typeface="B Koodak" panose="00000700000000000000" pitchFamily="2" charset="-78"/>
            </a:endParaRPr>
          </a:p>
          <a:p>
            <a:pPr algn="r" rtl="1"/>
            <a:r>
              <a:rPr lang="fa-IR" altLang="fa-IR" dirty="0" smtClean="0">
                <a:cs typeface="B Koodak" panose="00000700000000000000" pitchFamily="2" charset="-78"/>
              </a:rPr>
              <a:t>مقایسه محصول/خدمت با رقبای خارجی که در بازار ایران حضور دارند </a:t>
            </a:r>
            <a:r>
              <a:rPr lang="fa-IR" altLang="fa-IR" sz="1600" dirty="0" smtClean="0">
                <a:latin typeface="IranNastaliq" pitchFamily="18" charset="0"/>
                <a:cs typeface="B Koodak" panose="00000700000000000000" pitchFamily="2" charset="-78"/>
              </a:rPr>
              <a:t>(</a:t>
            </a:r>
            <a:r>
              <a:rPr lang="fa-IR" sz="1600" dirty="0">
                <a:latin typeface="IranNastaliq" pitchFamily="18" charset="0"/>
                <a:cs typeface="B Koodak" panose="00000700000000000000" pitchFamily="2" charset="-78"/>
              </a:rPr>
              <a:t>وجه تمايز و شاخص اصلي نسبت به رقبا)</a:t>
            </a:r>
            <a:endParaRPr lang="fa-IR" altLang="fa-IR" sz="1600" dirty="0">
              <a:latin typeface="IranNastaliq" pitchFamily="18" charset="0"/>
              <a:cs typeface="B Koodak" panose="00000700000000000000" pitchFamily="2" charset="-78"/>
            </a:endParaRPr>
          </a:p>
          <a:p>
            <a:pPr algn="r" rtl="1" eaLnBrk="1" hangingPunct="1"/>
            <a:endParaRPr lang="fa-IR" altLang="fa-IR" dirty="0">
              <a:cs typeface="B Koodak" panose="00000700000000000000" pitchFamily="2" charset="-78"/>
            </a:endParaRPr>
          </a:p>
          <a:p>
            <a:pPr algn="just" rtl="1" eaLnBrk="1" hangingPunct="1"/>
            <a:r>
              <a:rPr lang="fa-IR" altLang="fa-IR" dirty="0" smtClean="0">
                <a:cs typeface="B Koodak" panose="00000700000000000000" pitchFamily="2" charset="-78"/>
              </a:rPr>
              <a:t>در صورت نوظهوری  محصولات یا خدمات  در کشور، علت عدم تولید این محصول در کشور یا عدم ورود به کشورتا کنون  توضیح داده شود .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F421D80C-9FF4-464D-A2A0-0DD4C2663627}" type="slidenum"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pPr algn="l" eaLnBrk="1" hangingPunct="1"/>
              <a:t>9</a:t>
            </a:fld>
            <a:r>
              <a:rPr lang="fa-IR" sz="1200">
                <a:solidFill>
                  <a:srgbClr val="BCBCBC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از 20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" y="96512"/>
            <a:ext cx="1074705" cy="11922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6309076"/>
            <a:ext cx="58329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anose="00000400000000000000" pitchFamily="2" charset="-78"/>
              </a:rPr>
              <a:t>برای تایپ متن، از فونت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B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nazanin</a:t>
            </a:r>
            <a:r>
              <a:rPr lang="fa-IR" sz="1600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با اندازه 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20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استفاده نمایید.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2289274-6128-4816-ae07-41a25b982335">5VXMWDDNTVKU-608-38</_dlc_DocId>
    <_dlc_DocIdUrl xmlns="d2289274-6128-4816-ae07-41a25b982335">
      <Url>https://www.sbu.ac.ir/rsbu/_layouts/DocIdRedir.aspx?ID=5VXMWDDNTVKU-608-38</Url>
      <Description>5VXMWDDNTVKU-608-38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پرونده" ma:contentTypeID="0x01010084F3D08AC40FCE4D8717BDC51D7D24AB" ma:contentTypeVersion="1" ma:contentTypeDescription="یک سند جدید ایجاد کنید." ma:contentTypeScope="" ma:versionID="fc254e178b62dd1a45da47b1b4e6fbcb">
  <xsd:schema xmlns:xsd="http://www.w3.org/2001/XMLSchema" xmlns:xs="http://www.w3.org/2001/XMLSchema" xmlns:p="http://schemas.microsoft.com/office/2006/metadata/properties" xmlns:ns1="http://schemas.microsoft.com/sharepoint/v3" xmlns:ns2="d2289274-6128-4816-ae07-41a25b982335" targetNamespace="http://schemas.microsoft.com/office/2006/metadata/properties" ma:root="true" ma:fieldsID="f5c093f007d23cc78b564b779fe12d2e" ns1:_="" ns2:_="">
    <xsd:import namespace="http://schemas.microsoft.com/sharepoint/v3"/>
    <xsd:import namespace="d2289274-6128-4816-ae07-41a25b9823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تاریخ شروع زمان بندی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تاریخ اتمام زمان بندی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9274-6128-4816-ae07-41a25b9823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مقدار شناسه سند" ma:description="مقدار شناسه سند تعیین شده برای این آیتم." ma:internalName="_dlc_DocId" ma:readOnly="true">
      <xsd:simpleType>
        <xsd:restriction base="dms:Text"/>
      </xsd:simpleType>
    </xsd:element>
    <xsd:element name="_dlc_DocIdUrl" ma:index="9" nillable="true" ma:displayName="شناسه سند" ma:description="پیوند دائمی به این س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46301-7C3A-4874-B8CB-558897DB22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DAF157-D60B-4CC3-8F42-7D14C586CD4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188C7B5-1E3A-40F1-9313-5D466EFB322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2289274-6128-4816-ae07-41a25b982335"/>
  </ds:schemaRefs>
</ds:datastoreItem>
</file>

<file path=customXml/itemProps4.xml><?xml version="1.0" encoding="utf-8"?>
<ds:datastoreItem xmlns:ds="http://schemas.openxmlformats.org/officeDocument/2006/customXml" ds:itemID="{09D34923-9945-4A8C-AFBA-BF3C6CCAA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289274-6128-4816-ae07-41a25b982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1751</TotalTime>
  <Words>623</Words>
  <Application>Microsoft Office PowerPoint</Application>
  <PresentationFormat>On-screen Show (4:3)</PresentationFormat>
  <Paragraphs>133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6" baseType="lpstr">
      <vt:lpstr>2  Nazanin</vt:lpstr>
      <vt:lpstr>2 elham</vt:lpstr>
      <vt:lpstr>Arial</vt:lpstr>
      <vt:lpstr>B Koodak</vt:lpstr>
      <vt:lpstr>B Mitra</vt:lpstr>
      <vt:lpstr>B Nazanin</vt:lpstr>
      <vt:lpstr>B Titr</vt:lpstr>
      <vt:lpstr>Book Antiqua</vt:lpstr>
      <vt:lpstr>Calibri</vt:lpstr>
      <vt:lpstr>Corbel</vt:lpstr>
      <vt:lpstr>Gill Sans MT</vt:lpstr>
      <vt:lpstr>IranNastaliq</vt:lpstr>
      <vt:lpstr>Majalla UI</vt:lpstr>
      <vt:lpstr>Nazanin</vt:lpstr>
      <vt:lpstr>Tahoma</vt:lpstr>
      <vt:lpstr>Times New Roman</vt:lpstr>
      <vt:lpstr>Wingdings</vt:lpstr>
      <vt:lpstr>Wingdings 2</vt:lpstr>
      <vt:lpstr>Parallax</vt:lpstr>
      <vt:lpstr>PowerPoint Presentation</vt:lpstr>
      <vt:lpstr>نام  هسته </vt:lpstr>
      <vt:lpstr>اگر شرکت به ثبت رسیده </vt:lpstr>
      <vt:lpstr>معرفی اعضای هیات مدیره، سهامداران اصلی و میزان سهام برای شرکت‌های ثبت شده: </vt:lpstr>
      <vt:lpstr>معرفی همکاران اصلی هسته فناور</vt:lpstr>
      <vt:lpstr>معرفی ایده محوری</vt:lpstr>
      <vt:lpstr>ويژگي هاي محصول </vt:lpstr>
      <vt:lpstr>سوابق پژوهشی ایده و  وضعیت کنونی آن   </vt:lpstr>
      <vt:lpstr>سوابق تولید محصول</vt:lpstr>
      <vt:lpstr>توجیه نوآورانه بودن ايده </vt:lpstr>
      <vt:lpstr>مراحل برنامه كاري هسته در دوره رشد مقدماتي</vt:lpstr>
      <vt:lpstr>PowerPoint Presentation</vt:lpstr>
      <vt:lpstr>اعتبارات مورد نیاز</vt:lpstr>
      <vt:lpstr>فضای کار و امکاناتی که نیاز است داشته باشید</vt:lpstr>
      <vt:lpstr>موانع و مشكلات اجرايي</vt:lpstr>
      <vt:lpstr>سایر مواردی که توضیح آن را ضروری می دانید</vt:lpstr>
      <vt:lpstr> سوابق مشترک  پژوهشی، فناوری  اعضای گروه</vt:lpstr>
    </vt:vector>
  </TitlesOfParts>
  <Company>#%www.IRWIT.com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فایل ارائه رشد مقدماتی (پیش رشد) مرکز رشد</dc:title>
  <dc:creator>Gsoft Group</dc:creator>
  <cp:lastModifiedBy>mehrdad</cp:lastModifiedBy>
  <cp:revision>170</cp:revision>
  <dcterms:created xsi:type="dcterms:W3CDTF">2010-07-23T06:35:44Z</dcterms:created>
  <dcterms:modified xsi:type="dcterms:W3CDTF">2023-05-26T21:58:16Z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0x01010084F3D08AC40FCE4D8717BDC51D7D24AB</vt:lpwstr>
  </property>
  <property fmtid="{D5CDD505-2E9C-101B-9397-08002B2CF9AE}" pid="3" name="_dlc_DocIdItemGuid">
    <vt:lpwstr>179e7775-1674-4517-858c-f1c789e3330b</vt:lpwstr>
  </property>
</Properties>
</file>