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20E4-C9C7-4BE9-A0AA-17CFEFD8B228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F11D-994A-41C5-9708-69BAD54C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20E4-C9C7-4BE9-A0AA-17CFEFD8B228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F11D-994A-41C5-9708-69BAD54C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4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20E4-C9C7-4BE9-A0AA-17CFEFD8B228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F11D-994A-41C5-9708-69BAD54C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02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20E4-C9C7-4BE9-A0AA-17CFEFD8B228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F11D-994A-41C5-9708-69BAD54C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0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20E4-C9C7-4BE9-A0AA-17CFEFD8B228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F11D-994A-41C5-9708-69BAD54C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50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20E4-C9C7-4BE9-A0AA-17CFEFD8B228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F11D-994A-41C5-9708-69BAD54C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62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20E4-C9C7-4BE9-A0AA-17CFEFD8B228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F11D-994A-41C5-9708-69BAD54C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69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20E4-C9C7-4BE9-A0AA-17CFEFD8B228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F11D-994A-41C5-9708-69BAD54C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21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20E4-C9C7-4BE9-A0AA-17CFEFD8B228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F11D-994A-41C5-9708-69BAD54C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2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20E4-C9C7-4BE9-A0AA-17CFEFD8B228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B36F11D-994A-41C5-9708-69BAD54C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2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20E4-C9C7-4BE9-A0AA-17CFEFD8B228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F11D-994A-41C5-9708-69BAD54C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2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20E4-C9C7-4BE9-A0AA-17CFEFD8B228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F11D-994A-41C5-9708-69BAD54C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2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20E4-C9C7-4BE9-A0AA-17CFEFD8B228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F11D-994A-41C5-9708-69BAD54C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6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20E4-C9C7-4BE9-A0AA-17CFEFD8B228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F11D-994A-41C5-9708-69BAD54C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7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20E4-C9C7-4BE9-A0AA-17CFEFD8B228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F11D-994A-41C5-9708-69BAD54C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5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20E4-C9C7-4BE9-A0AA-17CFEFD8B228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F11D-994A-41C5-9708-69BAD54C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6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20E4-C9C7-4BE9-A0AA-17CFEFD8B228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F11D-994A-41C5-9708-69BAD54C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6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97F20E4-C9C7-4BE9-A0AA-17CFEFD8B228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B36F11D-994A-41C5-9708-69BAD54C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8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983" r:id="rId12"/>
    <p:sldLayoutId id="2147483984" r:id="rId13"/>
    <p:sldLayoutId id="2147483985" r:id="rId14"/>
    <p:sldLayoutId id="2147483986" r:id="rId15"/>
    <p:sldLayoutId id="2147483987" r:id="rId16"/>
    <p:sldLayoutId id="214748398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197" y="218072"/>
            <a:ext cx="1169066" cy="1169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047" y="132679"/>
            <a:ext cx="1130780" cy="12544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98723" y="1156305"/>
            <a:ext cx="3344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2  Titr" panose="00000700000000000000" pitchFamily="2" charset="-78"/>
              </a:rPr>
              <a:t>به نام خداوند جان و خرد</a:t>
            </a:r>
            <a:endParaRPr lang="en-US" sz="2400" dirty="0">
              <a:solidFill>
                <a:schemeClr val="accent1">
                  <a:lumMod val="50000"/>
                </a:schemeClr>
              </a:solidFill>
              <a:cs typeface="2 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56079" y="3103808"/>
            <a:ext cx="683868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2  Titr" panose="00000700000000000000" pitchFamily="2" charset="-78"/>
              </a:rPr>
              <a:t>فرم ارائه واحد های تحقیق و توسعه، متقاضی استقرار در مرکز رشد دانشگاه دامغان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9918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197" y="218072"/>
            <a:ext cx="1169066" cy="1169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26" y="132679"/>
            <a:ext cx="1130780" cy="12544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40925" y="1653690"/>
            <a:ext cx="79205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برنامه کاری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(</a:t>
            </a: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در حوزه توسعه تکنولوژی، محصولات و بازار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در دانشگاه)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97263" y="266795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 dirty="0" smtClean="0">
                <a:cs typeface="B Koodak" panose="00000700000000000000" pitchFamily="2" charset="-78"/>
              </a:rPr>
              <a:t>* ارائه برنامه سال اول استقرار در دانشگاه با رعایت زمان</a:t>
            </a:r>
          </a:p>
          <a:p>
            <a:pPr algn="r" rtl="1"/>
            <a:endParaRPr lang="fa-IR" dirty="0">
              <a:cs typeface="B Koodak" panose="00000700000000000000" pitchFamily="2" charset="-78"/>
            </a:endParaRPr>
          </a:p>
          <a:p>
            <a:pPr algn="r" rtl="1"/>
            <a:endParaRPr lang="fa-IR" dirty="0" smtClean="0">
              <a:cs typeface="B Koodak" panose="00000700000000000000" pitchFamily="2" charset="-78"/>
            </a:endParaRPr>
          </a:p>
          <a:p>
            <a:pPr algn="r" rtl="1"/>
            <a:endParaRPr lang="fa-IR" dirty="0">
              <a:cs typeface="B Koodak" panose="00000700000000000000" pitchFamily="2" charset="-78"/>
            </a:endParaRPr>
          </a:p>
          <a:p>
            <a:pPr algn="r" rtl="1"/>
            <a:endParaRPr lang="fa-IR" dirty="0" smtClean="0">
              <a:cs typeface="B Koodak" panose="00000700000000000000" pitchFamily="2" charset="-78"/>
            </a:endParaRPr>
          </a:p>
          <a:p>
            <a:pPr algn="r" rtl="1"/>
            <a:endParaRPr lang="fa-IR" dirty="0" smtClean="0">
              <a:cs typeface="B Koodak" panose="00000700000000000000" pitchFamily="2" charset="-78"/>
            </a:endParaRPr>
          </a:p>
          <a:p>
            <a:pPr algn="r" rtl="1"/>
            <a:endParaRPr lang="fa-IR" dirty="0" smtClean="0">
              <a:cs typeface="B Koodak" panose="00000700000000000000" pitchFamily="2" charset="-78"/>
            </a:endParaRPr>
          </a:p>
          <a:p>
            <a:pPr algn="r" rtl="1"/>
            <a:r>
              <a:rPr lang="fa-IR" dirty="0" smtClean="0">
                <a:cs typeface="B Koodak" panose="00000700000000000000" pitchFamily="2" charset="-78"/>
              </a:rPr>
              <a:t>* ارائه خلاصه ای از برنامه میان مدت استقرار در دانشگاه</a:t>
            </a:r>
            <a:endParaRPr lang="fa-IR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8902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197" y="218072"/>
            <a:ext cx="1169066" cy="1169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26" y="132679"/>
            <a:ext cx="1130780" cy="12544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31179" y="1387138"/>
            <a:ext cx="1633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بازار و فروش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97263" y="2384412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 dirty="0" smtClean="0">
                <a:cs typeface="B Koodak" panose="00000700000000000000" pitchFamily="2" charset="-78"/>
              </a:rPr>
              <a:t>میزان فروش در سال گذشته </a:t>
            </a:r>
            <a:r>
              <a:rPr lang="fa-IR" dirty="0" smtClean="0">
                <a:solidFill>
                  <a:schemeClr val="accent1">
                    <a:lumMod val="75000"/>
                  </a:schemeClr>
                </a:solidFill>
                <a:cs typeface="B Koodak" panose="00000700000000000000" pitchFamily="2" charset="-78"/>
              </a:rPr>
              <a:t>(مجموع مبالغ حاصل از عملیات فروش کالا و خدمات اعم از ثبت شده در دفاتر رسمی یا غیر رسمی با مستندات)</a:t>
            </a:r>
          </a:p>
          <a:p>
            <a:pPr algn="r" rtl="1"/>
            <a:endParaRPr lang="fa-IR" dirty="0">
              <a:solidFill>
                <a:schemeClr val="accent4">
                  <a:lumMod val="50000"/>
                </a:schemeClr>
              </a:solidFill>
              <a:cs typeface="B Koodak" panose="00000700000000000000" pitchFamily="2" charset="-78"/>
            </a:endParaRPr>
          </a:p>
          <a:p>
            <a:pPr algn="r" rtl="1"/>
            <a:endParaRPr lang="fa-IR" dirty="0" smtClean="0">
              <a:solidFill>
                <a:schemeClr val="accent4">
                  <a:lumMod val="50000"/>
                </a:schemeClr>
              </a:solidFill>
              <a:cs typeface="B Koodak" panose="00000700000000000000" pitchFamily="2" charset="-78"/>
            </a:endParaRPr>
          </a:p>
          <a:p>
            <a:pPr algn="r" rtl="1"/>
            <a:r>
              <a:rPr lang="fa-IR" dirty="0" smtClean="0">
                <a:cs typeface="B Koodak" panose="00000700000000000000" pitchFamily="2" charset="-78"/>
              </a:rPr>
              <a:t>پیش بینی فروش در سال آینده</a:t>
            </a:r>
          </a:p>
          <a:p>
            <a:pPr algn="r" rtl="1"/>
            <a:endParaRPr lang="fa-IR" dirty="0">
              <a:cs typeface="B Koodak" panose="00000700000000000000" pitchFamily="2" charset="-78"/>
            </a:endParaRPr>
          </a:p>
          <a:p>
            <a:pPr algn="r" rtl="1"/>
            <a:r>
              <a:rPr lang="fa-IR" dirty="0" smtClean="0">
                <a:cs typeface="B Koodak" panose="00000700000000000000" pitchFamily="2" charset="-78"/>
              </a:rPr>
              <a:t> </a:t>
            </a:r>
          </a:p>
          <a:p>
            <a:pPr algn="r" rtl="1"/>
            <a:r>
              <a:rPr lang="fa-IR" dirty="0" smtClean="0">
                <a:cs typeface="B Koodak" panose="00000700000000000000" pitchFamily="2" charset="-78"/>
              </a:rPr>
              <a:t>فروش و ورود به بازارهای جدید</a:t>
            </a:r>
          </a:p>
          <a:p>
            <a:pPr algn="r" rtl="1"/>
            <a:endParaRPr lang="fa-IR" dirty="0" smtClean="0">
              <a:cs typeface="B Koodak" panose="00000700000000000000" pitchFamily="2" charset="-78"/>
            </a:endParaRPr>
          </a:p>
          <a:p>
            <a:pPr algn="r" rtl="1"/>
            <a:r>
              <a:rPr lang="fa-IR" dirty="0" smtClean="0">
                <a:cs typeface="B Koodak" panose="00000700000000000000" pitchFamily="2" charset="-78"/>
              </a:rPr>
              <a:t>صادرات </a:t>
            </a:r>
            <a:r>
              <a:rPr lang="fa-IR" dirty="0" smtClean="0">
                <a:solidFill>
                  <a:schemeClr val="accent1">
                    <a:lumMod val="75000"/>
                  </a:schemeClr>
                </a:solidFill>
                <a:cs typeface="B Koodak" panose="00000700000000000000" pitchFamily="2" charset="-78"/>
              </a:rPr>
              <a:t>(نام محصول، نام کشور، میزان فروش)</a:t>
            </a:r>
          </a:p>
          <a:p>
            <a:pPr marL="114300" indent="0">
              <a:buNone/>
            </a:pPr>
            <a:r>
              <a:rPr lang="fa-IR" dirty="0" smtClean="0"/>
              <a:t> </a:t>
            </a: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76719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197" y="218072"/>
            <a:ext cx="1169066" cy="1169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26" y="132679"/>
            <a:ext cx="1130780" cy="12544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537165" y="1387138"/>
            <a:ext cx="1083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dirty="0"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هزینه ها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39684" y="249900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 dirty="0" smtClean="0">
                <a:cs typeface="B Koodak" panose="00000700000000000000" pitchFamily="2" charset="-78"/>
              </a:rPr>
              <a:t>جدول هزینه ها در سال گذشته </a:t>
            </a:r>
            <a:r>
              <a:rPr lang="fa-IR" dirty="0" smtClean="0">
                <a:solidFill>
                  <a:schemeClr val="accent1">
                    <a:lumMod val="75000"/>
                  </a:schemeClr>
                </a:solidFill>
                <a:cs typeface="B Koodak" panose="00000700000000000000" pitchFamily="2" charset="-78"/>
              </a:rPr>
              <a:t>( کلیه هزینه ها) </a:t>
            </a:r>
          </a:p>
          <a:p>
            <a:pPr algn="r" rtl="1"/>
            <a:endParaRPr lang="fa-IR" dirty="0" smtClean="0">
              <a:cs typeface="B Koodak" panose="00000700000000000000" pitchFamily="2" charset="-78"/>
            </a:endParaRPr>
          </a:p>
          <a:p>
            <a:pPr algn="r" rtl="1"/>
            <a:endParaRPr lang="fa-IR" dirty="0" smtClean="0">
              <a:cs typeface="B Koodak" panose="00000700000000000000" pitchFamily="2" charset="-78"/>
            </a:endParaRPr>
          </a:p>
          <a:p>
            <a:pPr algn="r" rtl="1"/>
            <a:r>
              <a:rPr lang="fa-IR" dirty="0" smtClean="0">
                <a:cs typeface="B Koodak" panose="00000700000000000000" pitchFamily="2" charset="-78"/>
              </a:rPr>
              <a:t>جدول محل تامین اعتبارات مورد نیاز مالی </a:t>
            </a:r>
            <a:r>
              <a:rPr lang="fa-IR" dirty="0" smtClean="0">
                <a:solidFill>
                  <a:schemeClr val="accent1">
                    <a:lumMod val="75000"/>
                  </a:schemeClr>
                </a:solidFill>
                <a:cs typeface="B Koodak" panose="00000700000000000000" pitchFamily="2" charset="-78"/>
              </a:rPr>
              <a:t>(میزان اعتبار مورد نیاز با ذکر موارد تخصیص یافته ، آورده ی متقاضی،سرمایه گذار و ...)</a:t>
            </a:r>
            <a:endParaRPr lang="fa-IR" dirty="0">
              <a:solidFill>
                <a:schemeClr val="accent1">
                  <a:lumMod val="75000"/>
                </a:schemeClr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1298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197" y="218072"/>
            <a:ext cx="1169066" cy="1169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26" y="132679"/>
            <a:ext cx="1130780" cy="12544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86634" y="1387138"/>
            <a:ext cx="4693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استراتژی بازاریابی ورود محصول/خدمات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03682" y="6488668"/>
            <a:ext cx="2988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dirty="0" smtClean="0">
                <a:solidFill>
                  <a:schemeClr val="accent1">
                    <a:lumMod val="75000"/>
                  </a:schemeClr>
                </a:solidFill>
                <a:cs typeface="2  Titr" panose="00000700000000000000" pitchFamily="2" charset="-78"/>
              </a:rPr>
              <a:t>به صورت تیتر وار توضیح داده شود.</a:t>
            </a:r>
            <a:endParaRPr lang="en-US" dirty="0">
              <a:solidFill>
                <a:schemeClr val="accent1">
                  <a:lumMod val="75000"/>
                </a:schemeClr>
              </a:solidFill>
              <a:cs typeface="2  Titr" panose="000007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325604"/>
              </p:ext>
            </p:extLst>
          </p:nvPr>
        </p:nvGraphicFramePr>
        <p:xfrm>
          <a:off x="2163651" y="2343955"/>
          <a:ext cx="7791718" cy="37863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791718">
                  <a:extLst>
                    <a:ext uri="{9D8B030D-6E8A-4147-A177-3AD203B41FA5}">
                      <a16:colId xmlns:a16="http://schemas.microsoft.com/office/drawing/2014/main" val="2056751313"/>
                    </a:ext>
                  </a:extLst>
                </a:gridCol>
              </a:tblGrid>
              <a:tr h="3786388">
                <a:tc>
                  <a:txBody>
                    <a:bodyPr/>
                    <a:lstStyle/>
                    <a:p>
                      <a:endParaRPr lang="fa-I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717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291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197" y="218072"/>
            <a:ext cx="1169066" cy="1169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26" y="132679"/>
            <a:ext cx="1130780" cy="12544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33071" y="1387138"/>
            <a:ext cx="3502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معرفی رقبای داخلی و خارجی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043268"/>
              </p:ext>
            </p:extLst>
          </p:nvPr>
        </p:nvGraphicFramePr>
        <p:xfrm>
          <a:off x="2532444" y="2631583"/>
          <a:ext cx="770413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6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6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6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solidFill>
                            <a:schemeClr val="tx1"/>
                          </a:solidFill>
                          <a:cs typeface="B Koodak" panose="00000700000000000000" pitchFamily="2" charset="-78"/>
                        </a:rPr>
                        <a:t>معایب</a:t>
                      </a:r>
                      <a:endParaRPr lang="en-US" dirty="0">
                        <a:solidFill>
                          <a:schemeClr val="tx1"/>
                        </a:solidFill>
                        <a:cs typeface="B Koodak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solidFill>
                            <a:schemeClr val="tx1"/>
                          </a:solidFill>
                          <a:cs typeface="B Koodak" panose="00000700000000000000" pitchFamily="2" charset="-78"/>
                        </a:rPr>
                        <a:t>مزیت رقابتی </a:t>
                      </a:r>
                      <a:endParaRPr lang="en-US" dirty="0">
                        <a:solidFill>
                          <a:schemeClr val="tx1"/>
                        </a:solidFill>
                        <a:cs typeface="B Koodak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solidFill>
                            <a:schemeClr val="tx1"/>
                          </a:solidFill>
                          <a:cs typeface="B Koodak" panose="00000700000000000000" pitchFamily="2" charset="-78"/>
                        </a:rPr>
                        <a:t>واحد تولید کننده </a:t>
                      </a:r>
                      <a:endParaRPr lang="en-US" sz="1600" dirty="0">
                        <a:solidFill>
                          <a:schemeClr val="tx1"/>
                        </a:solidFill>
                        <a:cs typeface="B Koodak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نام محصول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519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197" y="218072"/>
            <a:ext cx="1169066" cy="1169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26" y="132679"/>
            <a:ext cx="1130780" cy="12544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45477" y="1094750"/>
            <a:ext cx="54220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مجوزهای شرکت، محصول</a:t>
            </a:r>
            <a:r>
              <a:rPr lang="fa-IR" dirty="0"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( استاندارد، پتنت ، مجوز و...)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214578"/>
              </p:ext>
            </p:extLst>
          </p:nvPr>
        </p:nvGraphicFramePr>
        <p:xfrm>
          <a:off x="2104412" y="2486696"/>
          <a:ext cx="770413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8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6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solidFill>
                            <a:schemeClr val="tx1"/>
                          </a:solidFill>
                          <a:cs typeface="B Koodak" panose="00000700000000000000" pitchFamily="2" charset="-78"/>
                        </a:rPr>
                        <a:t>سال</a:t>
                      </a:r>
                      <a:endParaRPr lang="en-US" dirty="0">
                        <a:solidFill>
                          <a:schemeClr val="tx1"/>
                        </a:solidFill>
                        <a:cs typeface="B Koodak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solidFill>
                            <a:schemeClr val="tx1"/>
                          </a:solidFill>
                          <a:cs typeface="B Koodak" panose="00000700000000000000" pitchFamily="2" charset="-78"/>
                        </a:rPr>
                        <a:t>محل صدور </a:t>
                      </a:r>
                      <a:endParaRPr lang="en-US" dirty="0">
                        <a:solidFill>
                          <a:schemeClr val="tx1"/>
                        </a:solidFill>
                        <a:cs typeface="B Koodak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solidFill>
                            <a:schemeClr val="tx1"/>
                          </a:solidFill>
                          <a:cs typeface="B Koodak" panose="00000700000000000000" pitchFamily="2" charset="-78"/>
                        </a:rPr>
                        <a:t>استاندارد/ مجوز/ پتنت/.... </a:t>
                      </a:r>
                      <a:r>
                        <a:rPr lang="fa-IR" baseline="0" dirty="0" smtClean="0">
                          <a:solidFill>
                            <a:schemeClr val="tx1"/>
                          </a:solidFill>
                          <a:cs typeface="B Koodak" panose="00000700000000000000" pitchFamily="2" charset="-78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cs typeface="B Koodak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solidFill>
                            <a:schemeClr val="tx1"/>
                          </a:solidFill>
                          <a:cs typeface="B Koodak" panose="00000700000000000000" pitchFamily="2" charset="-78"/>
                        </a:rPr>
                        <a:t>محصول</a:t>
                      </a:r>
                      <a:endParaRPr lang="en-US" dirty="0">
                        <a:solidFill>
                          <a:schemeClr val="tx1"/>
                        </a:solidFill>
                        <a:cs typeface="B Koodak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093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197" y="218072"/>
            <a:ext cx="1169066" cy="1169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26" y="132679"/>
            <a:ext cx="1130780" cy="12544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52494" y="1387138"/>
            <a:ext cx="3182281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Gill Sans MT"/>
                <a:ea typeface="2  Nazanin"/>
                <a:cs typeface="B Titr" panose="00000700000000000000" pitchFamily="2" charset="-78"/>
              </a:rPr>
              <a:t>فضاي مورد نياز به متر مربع </a:t>
            </a:r>
            <a:endParaRPr lang="fa-IR" sz="2400" b="1" dirty="0">
              <a:solidFill>
                <a:schemeClr val="accent1">
                  <a:lumMod val="75000"/>
                </a:schemeClr>
              </a:solidFill>
              <a:latin typeface="Gill Sans MT"/>
              <a:ea typeface="2  Nazanin"/>
              <a:cs typeface="B Titr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97263" y="281984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algn="r" rtl="1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Koodak" panose="00000700000000000000" pitchFamily="2" charset="-78"/>
              </a:rPr>
              <a:t>دفترکاری</a:t>
            </a:r>
          </a:p>
          <a:p>
            <a:pPr marL="571500" indent="-571500" algn="r" rtl="1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endParaRPr lang="fa-IR" b="1" dirty="0">
              <a:effectLst>
                <a:outerShdw blurRad="38100" dist="38100" dir="2700000" algn="tl">
                  <a:srgbClr val="C0C0C0"/>
                </a:outerShdw>
              </a:effectLst>
              <a:latin typeface="Gill Sans MT"/>
              <a:ea typeface="2  Nazanin"/>
              <a:cs typeface="B Koodak" panose="00000700000000000000" pitchFamily="2" charset="-78"/>
            </a:endParaRPr>
          </a:p>
          <a:p>
            <a:pPr marL="571500" indent="-571500" algn="r" rtl="1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Koodak" panose="00000700000000000000" pitchFamily="2" charset="-78"/>
              </a:rPr>
              <a:t>آزمایشگاه</a:t>
            </a:r>
          </a:p>
          <a:p>
            <a:pPr marL="571500" indent="-571500" algn="r" rtl="1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endParaRPr lang="fa-IR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ill Sans MT"/>
              <a:ea typeface="2  Nazanin"/>
              <a:cs typeface="B Koodak" panose="00000700000000000000" pitchFamily="2" charset="-78"/>
            </a:endParaRPr>
          </a:p>
          <a:p>
            <a:pPr marL="571500" indent="-571500" algn="r" rtl="1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Koodak" panose="00000700000000000000" pitchFamily="2" charset="-78"/>
              </a:rPr>
              <a:t>کارگاه </a:t>
            </a:r>
            <a:endParaRPr lang="fa-IR" b="1" dirty="0">
              <a:effectLst>
                <a:outerShdw blurRad="38100" dist="38100" dir="2700000" algn="tl">
                  <a:srgbClr val="C0C0C0"/>
                </a:outerShdw>
              </a:effectLst>
              <a:latin typeface="Gill Sans MT"/>
              <a:ea typeface="2  Nazanin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5161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197" y="218072"/>
            <a:ext cx="1169066" cy="1169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26" y="132679"/>
            <a:ext cx="1130780" cy="12544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428737" y="1387138"/>
            <a:ext cx="2066591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Gill Sans MT"/>
                <a:ea typeface="2  Nazanin"/>
                <a:cs typeface="B Titr" panose="00000700000000000000" pitchFamily="2" charset="-78"/>
              </a:rPr>
              <a:t>امکانات مورد نیاز</a:t>
            </a:r>
            <a:endParaRPr lang="fa-IR" sz="2400" b="1" dirty="0">
              <a:solidFill>
                <a:schemeClr val="accent1">
                  <a:lumMod val="75000"/>
                </a:schemeClr>
              </a:solidFill>
              <a:latin typeface="Gill Sans MT"/>
              <a:ea typeface="2  Nazanin"/>
              <a:cs typeface="B Titr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78237" y="292869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fa-IR" dirty="0" smtClean="0">
                <a:solidFill>
                  <a:srgbClr val="000000"/>
                </a:solidFill>
                <a:latin typeface="bmitra"/>
                <a:cs typeface="B Koodak" panose="00000700000000000000" pitchFamily="2" charset="-78"/>
              </a:rPr>
              <a:t> امکانات موجود که به دانشگاه آورده می شود</a:t>
            </a:r>
          </a:p>
          <a:p>
            <a:pPr marL="285750" indent="-285750" algn="r" rtl="1">
              <a:buFont typeface="Wingdings" panose="05000000000000000000" pitchFamily="2" charset="2"/>
              <a:buChar char="q"/>
            </a:pPr>
            <a:endParaRPr lang="en-US" dirty="0" smtClean="0">
              <a:solidFill>
                <a:srgbClr val="000000"/>
              </a:solidFill>
              <a:latin typeface="bmitra"/>
              <a:cs typeface="B Koodak" panose="00000700000000000000" pitchFamily="2" charset="-78"/>
            </a:endParaRPr>
          </a:p>
          <a:p>
            <a:pPr marL="285750" indent="-285750" algn="r" rtl="1">
              <a:buFont typeface="Wingdings" panose="05000000000000000000" pitchFamily="2" charset="2"/>
              <a:buChar char="q"/>
            </a:pPr>
            <a:endParaRPr lang="en-US" dirty="0" smtClean="0">
              <a:solidFill>
                <a:srgbClr val="000000"/>
              </a:solidFill>
              <a:latin typeface="bmitra"/>
              <a:cs typeface="B Koodak" panose="00000700000000000000" pitchFamily="2" charset="-78"/>
            </a:endParaRPr>
          </a:p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fa-IR" dirty="0" smtClean="0">
                <a:solidFill>
                  <a:srgbClr val="000000"/>
                </a:solidFill>
                <a:latin typeface="bmitra"/>
                <a:cs typeface="B Koodak" panose="00000700000000000000" pitchFamily="2" charset="-78"/>
              </a:rPr>
              <a:t>امکانات مورد نیاز که انتظار میرود توسط دانشگاه تامین شود</a:t>
            </a:r>
          </a:p>
          <a:p>
            <a:pPr algn="r" rtl="1"/>
            <a:r>
              <a:rPr lang="fa-IR" dirty="0" smtClean="0">
                <a:solidFill>
                  <a:srgbClr val="000000"/>
                </a:solidFill>
                <a:latin typeface="bmitra"/>
                <a:cs typeface="B Koodak" panose="00000700000000000000" pitchFamily="2" charset="-78"/>
              </a:rPr>
              <a:t> </a:t>
            </a:r>
            <a:endParaRPr lang="fa-IR" dirty="0" smtClean="0">
              <a:solidFill>
                <a:srgbClr val="000000"/>
              </a:solidFill>
              <a:latin typeface="bmitra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5149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197" y="218072"/>
            <a:ext cx="1169066" cy="1169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26" y="132679"/>
            <a:ext cx="1130780" cy="12544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07917" y="1387138"/>
            <a:ext cx="7313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Titr" panose="00000700000000000000" pitchFamily="2" charset="-78"/>
              </a:rPr>
              <a:t>توضیح تشریحی دلایل درخواست استقرار در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Titr" panose="00000700000000000000" pitchFamily="2" charset="-78"/>
              </a:rPr>
              <a:t>دانشگاه </a:t>
            </a: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Titr" panose="00000700000000000000" pitchFamily="2" charset="-78"/>
              </a:rPr>
              <a:t>از نظر شرکت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381099"/>
              </p:ext>
            </p:extLst>
          </p:nvPr>
        </p:nvGraphicFramePr>
        <p:xfrm>
          <a:off x="2163651" y="2343955"/>
          <a:ext cx="7791718" cy="37863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791718">
                  <a:extLst>
                    <a:ext uri="{9D8B030D-6E8A-4147-A177-3AD203B41FA5}">
                      <a16:colId xmlns:a16="http://schemas.microsoft.com/office/drawing/2014/main" val="2056751313"/>
                    </a:ext>
                  </a:extLst>
                </a:gridCol>
              </a:tblGrid>
              <a:tr h="3786388">
                <a:tc>
                  <a:txBody>
                    <a:bodyPr/>
                    <a:lstStyle/>
                    <a:p>
                      <a:endParaRPr lang="fa-I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717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008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197" y="218072"/>
            <a:ext cx="1169066" cy="1169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26" y="132679"/>
            <a:ext cx="1130780" cy="12544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07337" y="1387138"/>
            <a:ext cx="4514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همکاری های پیشنهادی متقابل با دانشگاه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325604"/>
              </p:ext>
            </p:extLst>
          </p:nvPr>
        </p:nvGraphicFramePr>
        <p:xfrm>
          <a:off x="2163651" y="2343955"/>
          <a:ext cx="7791718" cy="37863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791718">
                  <a:extLst>
                    <a:ext uri="{9D8B030D-6E8A-4147-A177-3AD203B41FA5}">
                      <a16:colId xmlns:a16="http://schemas.microsoft.com/office/drawing/2014/main" val="2056751313"/>
                    </a:ext>
                  </a:extLst>
                </a:gridCol>
              </a:tblGrid>
              <a:tr h="3786388">
                <a:tc>
                  <a:txBody>
                    <a:bodyPr/>
                    <a:lstStyle/>
                    <a:p>
                      <a:endParaRPr lang="fa-I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717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419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197" y="218072"/>
            <a:ext cx="1169066" cy="1169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26" y="132679"/>
            <a:ext cx="1130780" cy="12544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87443" y="2475045"/>
            <a:ext cx="7797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Koodak" panose="00000700000000000000" pitchFamily="2" charset="-78"/>
              </a:rPr>
              <a:t>نام شرکت (نام کامل تجاری):</a:t>
            </a:r>
          </a:p>
          <a:p>
            <a:pPr algn="r" rtl="1"/>
            <a:endParaRPr lang="fa-IR" b="1" dirty="0">
              <a:cs typeface="B Koodak" panose="00000700000000000000" pitchFamily="2" charset="-78"/>
            </a:endParaRPr>
          </a:p>
          <a:p>
            <a:pPr algn="r" rtl="1"/>
            <a:r>
              <a:rPr lang="fa-IR" b="1" dirty="0" smtClean="0">
                <a:cs typeface="B Koodak" panose="00000700000000000000" pitchFamily="2" charset="-78"/>
              </a:rPr>
              <a:t>تاریخ ثبت:</a:t>
            </a:r>
          </a:p>
          <a:p>
            <a:pPr algn="r" rtl="1"/>
            <a:endParaRPr lang="fa-IR" b="1" dirty="0">
              <a:cs typeface="B Koodak" panose="00000700000000000000" pitchFamily="2" charset="-78"/>
            </a:endParaRPr>
          </a:p>
          <a:p>
            <a:pPr algn="r" rtl="1"/>
            <a:r>
              <a:rPr lang="fa-IR" b="1" dirty="0" smtClean="0">
                <a:cs typeface="B Koodak" panose="00000700000000000000" pitchFamily="2" charset="-78"/>
              </a:rPr>
              <a:t>محل ثبت:</a:t>
            </a:r>
          </a:p>
          <a:p>
            <a:pPr algn="r" rtl="1"/>
            <a:endParaRPr lang="fa-IR" b="1" dirty="0">
              <a:cs typeface="B Koodak" panose="00000700000000000000" pitchFamily="2" charset="-78"/>
            </a:endParaRPr>
          </a:p>
          <a:p>
            <a:pPr algn="r" rtl="1"/>
            <a:r>
              <a:rPr lang="fa-IR" b="1" dirty="0" smtClean="0">
                <a:cs typeface="B Koodak" panose="00000700000000000000" pitchFamily="2" charset="-78"/>
              </a:rPr>
              <a:t>شناسه ملی:</a:t>
            </a:r>
          </a:p>
          <a:p>
            <a:pPr algn="r" rtl="1"/>
            <a:endParaRPr lang="fa-IR" b="1" dirty="0">
              <a:cs typeface="B Koodak" panose="00000700000000000000" pitchFamily="2" charset="-78"/>
            </a:endParaRPr>
          </a:p>
          <a:p>
            <a:pPr algn="r" rtl="1"/>
            <a:r>
              <a:rPr lang="fa-IR" b="1" dirty="0" smtClean="0">
                <a:cs typeface="B Koodak" panose="00000700000000000000" pitchFamily="2" charset="-78"/>
              </a:rPr>
              <a:t>آدرس دفتر:</a:t>
            </a:r>
          </a:p>
          <a:p>
            <a:pPr algn="r" rtl="1"/>
            <a:endParaRPr lang="fa-IR" b="1" dirty="0">
              <a:cs typeface="B Koodak" panose="00000700000000000000" pitchFamily="2" charset="-78"/>
            </a:endParaRPr>
          </a:p>
          <a:p>
            <a:pPr algn="r" rtl="1"/>
            <a:r>
              <a:rPr lang="fa-IR" b="1" dirty="0" smtClean="0">
                <a:cs typeface="B Koodak" panose="00000700000000000000" pitchFamily="2" charset="-78"/>
              </a:rPr>
              <a:t>کارگاه محل تولید:</a:t>
            </a:r>
            <a:endParaRPr lang="en-US" b="1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387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197" y="218072"/>
            <a:ext cx="1169066" cy="1169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26" y="132679"/>
            <a:ext cx="1130780" cy="12544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28227" y="1387138"/>
            <a:ext cx="5272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سایر مواردی که توضیح آن را ضروری می دانید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325604"/>
              </p:ext>
            </p:extLst>
          </p:nvPr>
        </p:nvGraphicFramePr>
        <p:xfrm>
          <a:off x="2163651" y="2343955"/>
          <a:ext cx="7791718" cy="37863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791718">
                  <a:extLst>
                    <a:ext uri="{9D8B030D-6E8A-4147-A177-3AD203B41FA5}">
                      <a16:colId xmlns:a16="http://schemas.microsoft.com/office/drawing/2014/main" val="2056751313"/>
                    </a:ext>
                  </a:extLst>
                </a:gridCol>
              </a:tblGrid>
              <a:tr h="3786388">
                <a:tc>
                  <a:txBody>
                    <a:bodyPr/>
                    <a:lstStyle/>
                    <a:p>
                      <a:endParaRPr lang="fa-I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717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792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197" y="218072"/>
            <a:ext cx="1169066" cy="1169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26" y="132679"/>
            <a:ext cx="1130780" cy="12544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4325" y="1387138"/>
            <a:ext cx="828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  <a:cs typeface="2  Titr" panose="00000700000000000000" pitchFamily="2" charset="-78"/>
              </a:rPr>
              <a:t>معرفی اعضای هیئت مدیره، سهامداران اصلی و میزان سهام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2  Titr" panose="00000700000000000000" pitchFamily="2" charset="-78"/>
            </a:endParaRPr>
          </a:p>
        </p:txBody>
      </p:sp>
      <p:graphicFrame>
        <p:nvGraphicFramePr>
          <p:cNvPr id="9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038888"/>
              </p:ext>
            </p:extLst>
          </p:nvPr>
        </p:nvGraphicFramePr>
        <p:xfrm>
          <a:off x="1824325" y="2934263"/>
          <a:ext cx="8346646" cy="2299162"/>
        </p:xfrm>
        <a:graphic>
          <a:graphicData uri="http://schemas.openxmlformats.org/drawingml/2006/table">
            <a:tbl>
              <a:tblPr rtl="1"/>
              <a:tblGrid>
                <a:gridCol w="1689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4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2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7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9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24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01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8628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نام و نام </a:t>
                      </a: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خانوادگی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مدرک تحصيلي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سمت در واحد </a:t>
                      </a: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فناوری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درصد سهام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نوع همکاری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تمام وقت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پاره وقت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156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92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92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408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197" y="218072"/>
            <a:ext cx="1169066" cy="1169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26" y="132679"/>
            <a:ext cx="1130780" cy="12544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487078" y="1387138"/>
            <a:ext cx="3134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تركيب نيروي انساني شركت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189330"/>
              </p:ext>
            </p:extLst>
          </p:nvPr>
        </p:nvGraphicFramePr>
        <p:xfrm>
          <a:off x="2568051" y="2663238"/>
          <a:ext cx="6972244" cy="2178762"/>
        </p:xfrm>
        <a:graphic>
          <a:graphicData uri="http://schemas.openxmlformats.org/drawingml/2006/table">
            <a:tbl>
              <a:tblPr rtl="1"/>
              <a:tblGrid>
                <a:gridCol w="1800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2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9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8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مدرک </a:t>
                      </a: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تحصيلي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نوع همکاری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بیمه شده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تمام وقت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anchor="ctr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پاره وقت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مشاور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156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80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92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922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197" y="218072"/>
            <a:ext cx="1169066" cy="1169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26" y="132679"/>
            <a:ext cx="1130780" cy="12544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450327" y="1387138"/>
            <a:ext cx="5418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  <a:cs typeface="2  Titr" panose="00000700000000000000" pitchFamily="2" charset="-78"/>
              </a:rPr>
              <a:t>نيروهاي متخصص واحد متقاضي استقرار در پارك</a:t>
            </a:r>
            <a:endParaRPr lang="fa-IR" sz="2400" b="1" dirty="0">
              <a:solidFill>
                <a:schemeClr val="accent1">
                  <a:lumMod val="75000"/>
                </a:schemeClr>
              </a:solidFill>
              <a:latin typeface="Gill Sans MT" pitchFamily="34" charset="0"/>
              <a:cs typeface="2  Titr" panose="00000700000000000000" pitchFamily="2" charset="-78"/>
            </a:endParaRPr>
          </a:p>
        </p:txBody>
      </p:sp>
      <p:graphicFrame>
        <p:nvGraphicFramePr>
          <p:cNvPr id="8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774049"/>
              </p:ext>
            </p:extLst>
          </p:nvPr>
        </p:nvGraphicFramePr>
        <p:xfrm>
          <a:off x="2232111" y="2130582"/>
          <a:ext cx="7410542" cy="4363904"/>
        </p:xfrm>
        <a:graphic>
          <a:graphicData uri="http://schemas.openxmlformats.org/drawingml/2006/table">
            <a:tbl>
              <a:tblPr rtl="1"/>
              <a:tblGrid>
                <a:gridCol w="1500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4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5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3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8628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نام و نام خانوادگی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مدرک  و زمینه تحصيلي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سمت در واحد </a:t>
                      </a: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فناوری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میزان سابقه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نوع همکاری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تمام وقت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پاره وقت</a:t>
                      </a:r>
                      <a:endParaRPr kumimoji="0" lang="en-US" sz="1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Koodak" panose="00000700000000000000" pitchFamily="2" charset="-78"/>
                        </a:rPr>
                        <a:t>بیمه</a:t>
                      </a:r>
                      <a:endParaRPr kumimoji="0" lang="en-US" sz="1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156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92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92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92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92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92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092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836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197" y="218072"/>
            <a:ext cx="1169066" cy="1169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26" y="132679"/>
            <a:ext cx="1130780" cy="12544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42227" y="1383358"/>
            <a:ext cx="4844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Titr" panose="00000700000000000000" pitchFamily="2" charset="-78"/>
              </a:rPr>
              <a:t>فناوري محوری – محصولات/ خدمات اصلی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31876" y="6349285"/>
            <a:ext cx="369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solidFill>
                  <a:schemeClr val="accent1">
                    <a:lumMod val="75000"/>
                  </a:schemeClr>
                </a:solidFill>
                <a:cs typeface="2  Titr" panose="00000700000000000000" pitchFamily="2" charset="-78"/>
              </a:rPr>
              <a:t>به صورت تیتر وار توضیح داده شود.</a:t>
            </a:r>
            <a:endParaRPr lang="en-US" dirty="0">
              <a:solidFill>
                <a:schemeClr val="accent1">
                  <a:lumMod val="75000"/>
                </a:schemeClr>
              </a:solidFill>
              <a:cs typeface="2  Titr" panose="000007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325604"/>
              </p:ext>
            </p:extLst>
          </p:nvPr>
        </p:nvGraphicFramePr>
        <p:xfrm>
          <a:off x="2163651" y="2343955"/>
          <a:ext cx="7791718" cy="37863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791718">
                  <a:extLst>
                    <a:ext uri="{9D8B030D-6E8A-4147-A177-3AD203B41FA5}">
                      <a16:colId xmlns:a16="http://schemas.microsoft.com/office/drawing/2014/main" val="2056751313"/>
                    </a:ext>
                  </a:extLst>
                </a:gridCol>
              </a:tblGrid>
              <a:tr h="3786388">
                <a:tc>
                  <a:txBody>
                    <a:bodyPr/>
                    <a:lstStyle/>
                    <a:p>
                      <a:endParaRPr lang="fa-I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717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284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197" y="218072"/>
            <a:ext cx="1169066" cy="1169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26" y="132679"/>
            <a:ext cx="1130780" cy="12544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75051" y="1387138"/>
            <a:ext cx="3171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cs typeface="2  Titr" panose="00000700000000000000" pitchFamily="2" charset="-78"/>
              </a:rPr>
              <a:t>معرفی محصولات- خدمات 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2  Titr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98016" y="281278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cs typeface="B Koodak" panose="00000700000000000000" pitchFamily="2" charset="-78"/>
              </a:rPr>
              <a:t>نام محصولات/خدمات فعلی:</a:t>
            </a:r>
          </a:p>
          <a:p>
            <a:pPr algn="r" rtl="1">
              <a:lnSpc>
                <a:spcPct val="150000"/>
              </a:lnSpc>
            </a:pPr>
            <a:endParaRPr lang="fa-IR" dirty="0" smtClean="0"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Koodak" panose="00000700000000000000" pitchFamily="2" charset="-78"/>
              </a:rPr>
              <a:t>محصولات/خدمات مورد نظر برای کار در دانشگاه:</a:t>
            </a:r>
          </a:p>
          <a:p>
            <a:pPr algn="r" rtl="1">
              <a:lnSpc>
                <a:spcPct val="150000"/>
              </a:lnSpc>
            </a:pPr>
            <a:endParaRPr lang="fa-IR" dirty="0" smtClean="0"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Koodak" panose="00000700000000000000" pitchFamily="2" charset="-78"/>
              </a:rPr>
              <a:t>مشخصات فنی و معرفی محصول/خدمت برای کار در دانشگاه:</a:t>
            </a:r>
          </a:p>
          <a:p>
            <a:pPr algn="r" rtl="1">
              <a:lnSpc>
                <a:spcPct val="150000"/>
              </a:lnSpc>
            </a:pPr>
            <a:endParaRPr lang="fa-IR" dirty="0" smtClean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8685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197" y="218072"/>
            <a:ext cx="1169066" cy="1169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26" y="132679"/>
            <a:ext cx="1130780" cy="12544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602086" y="1387138"/>
            <a:ext cx="907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تصاویر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55896" y="2685930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fa-IR" sz="2400" dirty="0" smtClean="0">
                <a:cs typeface="B Koodak" panose="00000700000000000000" pitchFamily="2" charset="-78"/>
              </a:rPr>
              <a:t> </a:t>
            </a:r>
            <a:r>
              <a:rPr lang="fa-IR" dirty="0" smtClean="0">
                <a:cs typeface="B Koodak" panose="00000700000000000000" pitchFamily="2" charset="-78"/>
              </a:rPr>
              <a:t>تصویر دفتر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fa-IR" dirty="0" smtClean="0">
              <a:cs typeface="B Koodak" panose="000007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dirty="0" smtClean="0">
                <a:cs typeface="B Koodak" panose="00000700000000000000" pitchFamily="2" charset="-78"/>
              </a:rPr>
              <a:t> تصویر کارگاه فعلی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fa-IR" dirty="0" smtClean="0">
              <a:cs typeface="B Koodak" panose="000007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dirty="0" smtClean="0">
                <a:cs typeface="B Koodak" panose="00000700000000000000" pitchFamily="2" charset="-78"/>
              </a:rPr>
              <a:t> تصاویر محصولات</a:t>
            </a:r>
            <a:endParaRPr lang="fa-IR" dirty="0" smtClean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1575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197" y="218072"/>
            <a:ext cx="1169066" cy="1169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26" y="132679"/>
            <a:ext cx="1130780" cy="12544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535562" y="1387138"/>
            <a:ext cx="1085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مشتریان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97263" y="248764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fa-IR" dirty="0" smtClean="0">
                <a:cs typeface="B Koodak" panose="00000700000000000000" pitchFamily="2" charset="-78"/>
              </a:rPr>
              <a:t>مهمترین مشتریان فعلی( معرفی مهمترین قراردادها):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fa-IR" dirty="0">
              <a:cs typeface="B Koodak" panose="000007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fa-IR" dirty="0" smtClean="0">
              <a:cs typeface="B Koodak" panose="000007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fa-IR" dirty="0" smtClean="0">
              <a:cs typeface="B Koodak" panose="000007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dirty="0" smtClean="0">
                <a:cs typeface="B Koodak" panose="00000700000000000000" pitchFamily="2" charset="-78"/>
              </a:rPr>
              <a:t>مشتریان احتمالی آینده پس از استقرار در دانشگاه: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fa-IR" dirty="0">
              <a:cs typeface="B Koodak" panose="000007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fa-IR" dirty="0" smtClean="0">
              <a:cs typeface="B Koodak" panose="000007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fa-IR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2871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mehrdad font">
      <a:majorFont>
        <a:latin typeface="Times New Roman"/>
        <a:ea typeface=""/>
        <a:cs typeface="B Nazanin"/>
      </a:majorFont>
      <a:minorFont>
        <a:latin typeface="Times New Roman"/>
        <a:ea typeface=""/>
        <a:cs typeface="B Nazani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87</TotalTime>
  <Words>417</Words>
  <Application>Microsoft Office PowerPoint</Application>
  <PresentationFormat>Widescreen</PresentationFormat>
  <Paragraphs>110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4" baseType="lpstr">
      <vt:lpstr>2  Nazanin</vt:lpstr>
      <vt:lpstr>2  Titr</vt:lpstr>
      <vt:lpstr>Arial</vt:lpstr>
      <vt:lpstr>B Koodak</vt:lpstr>
      <vt:lpstr>B Mitra</vt:lpstr>
      <vt:lpstr>B Nazanin</vt:lpstr>
      <vt:lpstr>B Titr</vt:lpstr>
      <vt:lpstr>bmitra</vt:lpstr>
      <vt:lpstr>Gill Sans MT</vt:lpstr>
      <vt:lpstr>Majalla UI</vt:lpstr>
      <vt:lpstr>Times New Roman</vt:lpstr>
      <vt:lpstr>Wingdings</vt:lpstr>
      <vt:lpstr>Wingdings 2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mehrdad</dc:creator>
  <cp:lastModifiedBy>mehrdad</cp:lastModifiedBy>
  <cp:revision>22</cp:revision>
  <dcterms:created xsi:type="dcterms:W3CDTF">2023-06-21T06:06:18Z</dcterms:created>
  <dcterms:modified xsi:type="dcterms:W3CDTF">2023-06-21T07:33:43Z</dcterms:modified>
</cp:coreProperties>
</file>